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6" r:id="rId2"/>
    <p:sldId id="314" r:id="rId3"/>
    <p:sldId id="316" r:id="rId4"/>
    <p:sldId id="329" r:id="rId5"/>
    <p:sldId id="326" r:id="rId6"/>
    <p:sldId id="285" r:id="rId7"/>
    <p:sldId id="286" r:id="rId8"/>
    <p:sldId id="317" r:id="rId9"/>
    <p:sldId id="324" r:id="rId10"/>
    <p:sldId id="330" r:id="rId11"/>
    <p:sldId id="327" r:id="rId12"/>
    <p:sldId id="318" r:id="rId13"/>
    <p:sldId id="320" r:id="rId14"/>
    <p:sldId id="319" r:id="rId15"/>
    <p:sldId id="321" r:id="rId16"/>
    <p:sldId id="328" r:id="rId17"/>
    <p:sldId id="323" r:id="rId18"/>
    <p:sldId id="322" r:id="rId19"/>
    <p:sldId id="277"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AAE6"/>
    <a:srgbClr val="BB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1" autoAdjust="0"/>
    <p:restoredTop sz="92848" autoAdjust="0"/>
  </p:normalViewPr>
  <p:slideViewPr>
    <p:cSldViewPr snapToGrid="0">
      <p:cViewPr varScale="1">
        <p:scale>
          <a:sx n="82" d="100"/>
          <a:sy n="82" d="100"/>
        </p:scale>
        <p:origin x="960" y="56"/>
      </p:cViewPr>
      <p:guideLst/>
    </p:cSldViewPr>
  </p:slideViewPr>
  <p:outlineViewPr>
    <p:cViewPr>
      <p:scale>
        <a:sx n="33" d="100"/>
        <a:sy n="33" d="100"/>
      </p:scale>
      <p:origin x="0" y="-4242"/>
    </p:cViewPr>
  </p:outlineViewPr>
  <p:notesTextViewPr>
    <p:cViewPr>
      <p:scale>
        <a:sx n="1" d="1"/>
        <a:sy n="1" d="1"/>
      </p:scale>
      <p:origin x="0" y="0"/>
    </p:cViewPr>
  </p:notesTextViewPr>
  <p:sorterViewPr>
    <p:cViewPr>
      <p:scale>
        <a:sx n="100" d="100"/>
        <a:sy n="100" d="100"/>
      </p:scale>
      <p:origin x="0" y="-2372"/>
    </p:cViewPr>
  </p:sorterViewPr>
  <p:notesViewPr>
    <p:cSldViewPr snapToGrid="0">
      <p:cViewPr>
        <p:scale>
          <a:sx n="81" d="100"/>
          <a:sy n="81" d="100"/>
        </p:scale>
        <p:origin x="252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94870-994C-4BA6-BF5F-ED9FE9FD0BC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CA"/>
        </a:p>
      </dgm:t>
    </dgm:pt>
    <dgm:pt modelId="{AF015D5D-36AC-4EA2-8D94-2DD62B1427D7}">
      <dgm:prSet phldrT="[Text]"/>
      <dgm:spPr/>
      <dgm:t>
        <a:bodyPr/>
        <a:lstStyle/>
        <a:p>
          <a:r>
            <a:rPr lang="en-US" b="1" dirty="0"/>
            <a:t>Kanban</a:t>
          </a:r>
          <a:endParaRPr lang="en-CA" b="1" dirty="0"/>
        </a:p>
      </dgm:t>
    </dgm:pt>
    <dgm:pt modelId="{5DFEE05B-C560-4770-A436-A698416522C1}" type="parTrans" cxnId="{5C759449-6D3E-49AB-9E13-1B16BEA00325}">
      <dgm:prSet/>
      <dgm:spPr/>
      <dgm:t>
        <a:bodyPr/>
        <a:lstStyle/>
        <a:p>
          <a:endParaRPr lang="en-CA"/>
        </a:p>
      </dgm:t>
    </dgm:pt>
    <dgm:pt modelId="{7A228388-B534-45FD-9B8B-81F8A77134F7}" type="sibTrans" cxnId="{5C759449-6D3E-49AB-9E13-1B16BEA00325}">
      <dgm:prSet/>
      <dgm:spPr/>
      <dgm:t>
        <a:bodyPr/>
        <a:lstStyle/>
        <a:p>
          <a:endParaRPr lang="en-CA"/>
        </a:p>
      </dgm:t>
    </dgm:pt>
    <dgm:pt modelId="{C68EBE88-8962-4F46-96FF-E95BCBC7DB39}">
      <dgm:prSet phldrT="[Text]"/>
      <dgm:spPr/>
      <dgm:t>
        <a:bodyPr/>
        <a:lstStyle/>
        <a:p>
          <a:r>
            <a:rPr lang="en-US" b="1" dirty="0"/>
            <a:t>Sales</a:t>
          </a:r>
          <a:endParaRPr lang="en-CA" b="1" dirty="0"/>
        </a:p>
      </dgm:t>
    </dgm:pt>
    <dgm:pt modelId="{56D6FC8B-A113-4297-8688-ED1856EAA638}" type="parTrans" cxnId="{BA3F4E43-6534-4D1A-9610-5BD29368463D}">
      <dgm:prSet/>
      <dgm:spPr/>
      <dgm:t>
        <a:bodyPr/>
        <a:lstStyle/>
        <a:p>
          <a:endParaRPr lang="en-CA"/>
        </a:p>
      </dgm:t>
    </dgm:pt>
    <dgm:pt modelId="{D752E256-4719-4F59-BD80-9A4442D918CC}" type="sibTrans" cxnId="{BA3F4E43-6534-4D1A-9610-5BD29368463D}">
      <dgm:prSet/>
      <dgm:spPr/>
      <dgm:t>
        <a:bodyPr/>
        <a:lstStyle/>
        <a:p>
          <a:endParaRPr lang="en-CA"/>
        </a:p>
      </dgm:t>
    </dgm:pt>
    <dgm:pt modelId="{27CC2475-B721-4A51-AC4A-775BFFE4197C}">
      <dgm:prSet phldrT="[Text]"/>
      <dgm:spPr/>
      <dgm:t>
        <a:bodyPr/>
        <a:lstStyle/>
        <a:p>
          <a:r>
            <a:rPr lang="en-US" b="1" dirty="0"/>
            <a:t>Open Ed</a:t>
          </a:r>
          <a:endParaRPr lang="en-CA" b="1" dirty="0"/>
        </a:p>
      </dgm:t>
    </dgm:pt>
    <dgm:pt modelId="{B4F5D2B8-5D4E-46E7-AB2F-DB7AE70F1475}" type="parTrans" cxnId="{39C1C31E-FB57-46C9-AD19-91409CE5ECDE}">
      <dgm:prSet/>
      <dgm:spPr/>
      <dgm:t>
        <a:bodyPr/>
        <a:lstStyle/>
        <a:p>
          <a:endParaRPr lang="en-CA"/>
        </a:p>
      </dgm:t>
    </dgm:pt>
    <dgm:pt modelId="{12B033B1-8766-425B-A091-BCA0CECEE118}" type="sibTrans" cxnId="{39C1C31E-FB57-46C9-AD19-91409CE5ECDE}">
      <dgm:prSet/>
      <dgm:spPr/>
      <dgm:t>
        <a:bodyPr/>
        <a:lstStyle/>
        <a:p>
          <a:endParaRPr lang="en-CA"/>
        </a:p>
      </dgm:t>
    </dgm:pt>
    <dgm:pt modelId="{F456B699-D055-46F4-AB93-8FE23C89C40A}">
      <dgm:prSet phldrT="[Text]"/>
      <dgm:spPr/>
      <dgm:t>
        <a:bodyPr/>
        <a:lstStyle/>
        <a:p>
          <a:r>
            <a:rPr lang="en-US" b="1" dirty="0"/>
            <a:t>Marketing</a:t>
          </a:r>
          <a:endParaRPr lang="en-CA" b="1" dirty="0"/>
        </a:p>
      </dgm:t>
    </dgm:pt>
    <dgm:pt modelId="{2AC2380D-6307-45DA-9874-7D0D48E0353D}" type="parTrans" cxnId="{D6CC4A1F-2055-44DE-A1B5-76C256BD14A9}">
      <dgm:prSet/>
      <dgm:spPr/>
      <dgm:t>
        <a:bodyPr/>
        <a:lstStyle/>
        <a:p>
          <a:endParaRPr lang="en-CA"/>
        </a:p>
      </dgm:t>
    </dgm:pt>
    <dgm:pt modelId="{19AFBF2F-AD10-48D8-8194-86E7FD88BC64}" type="sibTrans" cxnId="{D6CC4A1F-2055-44DE-A1B5-76C256BD14A9}">
      <dgm:prSet/>
      <dgm:spPr/>
      <dgm:t>
        <a:bodyPr/>
        <a:lstStyle/>
        <a:p>
          <a:endParaRPr lang="en-CA"/>
        </a:p>
      </dgm:t>
    </dgm:pt>
    <dgm:pt modelId="{07DB569D-1815-4F32-AD76-E78D2C8A8780}" type="pres">
      <dgm:prSet presAssocID="{5F394870-994C-4BA6-BF5F-ED9FE9FD0BC6}" presName="compositeShape" presStyleCnt="0">
        <dgm:presLayoutVars>
          <dgm:chMax val="9"/>
          <dgm:dir/>
          <dgm:resizeHandles val="exact"/>
        </dgm:presLayoutVars>
      </dgm:prSet>
      <dgm:spPr/>
    </dgm:pt>
    <dgm:pt modelId="{679F9E9E-2BE9-437A-8EC7-04F29314F68E}" type="pres">
      <dgm:prSet presAssocID="{5F394870-994C-4BA6-BF5F-ED9FE9FD0BC6}" presName="triangle1" presStyleLbl="node1" presStyleIdx="0" presStyleCnt="4">
        <dgm:presLayoutVars>
          <dgm:bulletEnabled val="1"/>
        </dgm:presLayoutVars>
      </dgm:prSet>
      <dgm:spPr/>
    </dgm:pt>
    <dgm:pt modelId="{E8AB9C5E-AD5F-41C1-AC40-74ABD23C6113}" type="pres">
      <dgm:prSet presAssocID="{5F394870-994C-4BA6-BF5F-ED9FE9FD0BC6}" presName="triangle2" presStyleLbl="node1" presStyleIdx="1" presStyleCnt="4">
        <dgm:presLayoutVars>
          <dgm:bulletEnabled val="1"/>
        </dgm:presLayoutVars>
      </dgm:prSet>
      <dgm:spPr/>
    </dgm:pt>
    <dgm:pt modelId="{90EA326E-C05C-458D-9C71-4FE26EE8AE00}" type="pres">
      <dgm:prSet presAssocID="{5F394870-994C-4BA6-BF5F-ED9FE9FD0BC6}" presName="triangle3" presStyleLbl="node1" presStyleIdx="2" presStyleCnt="4">
        <dgm:presLayoutVars>
          <dgm:bulletEnabled val="1"/>
        </dgm:presLayoutVars>
      </dgm:prSet>
      <dgm:spPr/>
    </dgm:pt>
    <dgm:pt modelId="{1EA9C1FF-8320-4921-84A0-AE0744E1F0F7}" type="pres">
      <dgm:prSet presAssocID="{5F394870-994C-4BA6-BF5F-ED9FE9FD0BC6}" presName="triangle4" presStyleLbl="node1" presStyleIdx="3" presStyleCnt="4">
        <dgm:presLayoutVars>
          <dgm:bulletEnabled val="1"/>
        </dgm:presLayoutVars>
      </dgm:prSet>
      <dgm:spPr/>
    </dgm:pt>
  </dgm:ptLst>
  <dgm:cxnLst>
    <dgm:cxn modelId="{39C1C31E-FB57-46C9-AD19-91409CE5ECDE}" srcId="{5F394870-994C-4BA6-BF5F-ED9FE9FD0BC6}" destId="{27CC2475-B721-4A51-AC4A-775BFFE4197C}" srcOrd="2" destOrd="0" parTransId="{B4F5D2B8-5D4E-46E7-AB2F-DB7AE70F1475}" sibTransId="{12B033B1-8766-425B-A091-BCA0CECEE118}"/>
    <dgm:cxn modelId="{D6CC4A1F-2055-44DE-A1B5-76C256BD14A9}" srcId="{5F394870-994C-4BA6-BF5F-ED9FE9FD0BC6}" destId="{F456B699-D055-46F4-AB93-8FE23C89C40A}" srcOrd="3" destOrd="0" parTransId="{2AC2380D-6307-45DA-9874-7D0D48E0353D}" sibTransId="{19AFBF2F-AD10-48D8-8194-86E7FD88BC64}"/>
    <dgm:cxn modelId="{2219AA2A-78E7-4811-A1F2-2AF22A55E20B}" type="presOf" srcId="{AF015D5D-36AC-4EA2-8D94-2DD62B1427D7}" destId="{679F9E9E-2BE9-437A-8EC7-04F29314F68E}" srcOrd="0" destOrd="0" presId="urn:microsoft.com/office/officeart/2005/8/layout/pyramid4"/>
    <dgm:cxn modelId="{BA3F4E43-6534-4D1A-9610-5BD29368463D}" srcId="{5F394870-994C-4BA6-BF5F-ED9FE9FD0BC6}" destId="{C68EBE88-8962-4F46-96FF-E95BCBC7DB39}" srcOrd="1" destOrd="0" parTransId="{56D6FC8B-A113-4297-8688-ED1856EAA638}" sibTransId="{D752E256-4719-4F59-BD80-9A4442D918CC}"/>
    <dgm:cxn modelId="{5C759449-6D3E-49AB-9E13-1B16BEA00325}" srcId="{5F394870-994C-4BA6-BF5F-ED9FE9FD0BC6}" destId="{AF015D5D-36AC-4EA2-8D94-2DD62B1427D7}" srcOrd="0" destOrd="0" parTransId="{5DFEE05B-C560-4770-A436-A698416522C1}" sibTransId="{7A228388-B534-45FD-9B8B-81F8A77134F7}"/>
    <dgm:cxn modelId="{3EEEE39F-E922-4F51-B3BE-5367545AE5E5}" type="presOf" srcId="{F456B699-D055-46F4-AB93-8FE23C89C40A}" destId="{1EA9C1FF-8320-4921-84A0-AE0744E1F0F7}" srcOrd="0" destOrd="0" presId="urn:microsoft.com/office/officeart/2005/8/layout/pyramid4"/>
    <dgm:cxn modelId="{072066A8-C937-4E01-9F46-64D7E79364CA}" type="presOf" srcId="{5F394870-994C-4BA6-BF5F-ED9FE9FD0BC6}" destId="{07DB569D-1815-4F32-AD76-E78D2C8A8780}" srcOrd="0" destOrd="0" presId="urn:microsoft.com/office/officeart/2005/8/layout/pyramid4"/>
    <dgm:cxn modelId="{F9DB62E0-9941-4888-AAF6-7ACD4673D490}" type="presOf" srcId="{C68EBE88-8962-4F46-96FF-E95BCBC7DB39}" destId="{E8AB9C5E-AD5F-41C1-AC40-74ABD23C6113}" srcOrd="0" destOrd="0" presId="urn:microsoft.com/office/officeart/2005/8/layout/pyramid4"/>
    <dgm:cxn modelId="{CC4473F5-15A0-407D-A585-E89121570557}" type="presOf" srcId="{27CC2475-B721-4A51-AC4A-775BFFE4197C}" destId="{90EA326E-C05C-458D-9C71-4FE26EE8AE00}" srcOrd="0" destOrd="0" presId="urn:microsoft.com/office/officeart/2005/8/layout/pyramid4"/>
    <dgm:cxn modelId="{C28FD324-47BB-425D-AB9E-D2182A89BE3D}" type="presParOf" srcId="{07DB569D-1815-4F32-AD76-E78D2C8A8780}" destId="{679F9E9E-2BE9-437A-8EC7-04F29314F68E}" srcOrd="0" destOrd="0" presId="urn:microsoft.com/office/officeart/2005/8/layout/pyramid4"/>
    <dgm:cxn modelId="{D126629D-8691-4A15-9A5C-A1F2D335BA9B}" type="presParOf" srcId="{07DB569D-1815-4F32-AD76-E78D2C8A8780}" destId="{E8AB9C5E-AD5F-41C1-AC40-74ABD23C6113}" srcOrd="1" destOrd="0" presId="urn:microsoft.com/office/officeart/2005/8/layout/pyramid4"/>
    <dgm:cxn modelId="{D148AFC9-1D88-4288-84BD-DCE484CF22FD}" type="presParOf" srcId="{07DB569D-1815-4F32-AD76-E78D2C8A8780}" destId="{90EA326E-C05C-458D-9C71-4FE26EE8AE00}" srcOrd="2" destOrd="0" presId="urn:microsoft.com/office/officeart/2005/8/layout/pyramid4"/>
    <dgm:cxn modelId="{B9716EEB-F482-4B98-B13B-9B621505B08C}" type="presParOf" srcId="{07DB569D-1815-4F32-AD76-E78D2C8A8780}" destId="{1EA9C1FF-8320-4921-84A0-AE0744E1F0F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394870-994C-4BA6-BF5F-ED9FE9FD0BC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CA"/>
        </a:p>
      </dgm:t>
    </dgm:pt>
    <dgm:pt modelId="{07DB569D-1815-4F32-AD76-E78D2C8A8780}" type="pres">
      <dgm:prSet presAssocID="{5F394870-994C-4BA6-BF5F-ED9FE9FD0BC6}" presName="compositeShape" presStyleCnt="0">
        <dgm:presLayoutVars>
          <dgm:chMax val="9"/>
          <dgm:dir/>
          <dgm:resizeHandles val="exact"/>
        </dgm:presLayoutVars>
      </dgm:prSet>
      <dgm:spPr/>
    </dgm:pt>
  </dgm:ptLst>
  <dgm:cxnLst>
    <dgm:cxn modelId="{072066A8-C937-4E01-9F46-64D7E79364CA}" type="presOf" srcId="{5F394870-994C-4BA6-BF5F-ED9FE9FD0BC6}" destId="{07DB569D-1815-4F32-AD76-E78D2C8A8780}"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394870-994C-4BA6-BF5F-ED9FE9FD0BC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CA"/>
        </a:p>
      </dgm:t>
    </dgm:pt>
    <dgm:pt modelId="{07DB569D-1815-4F32-AD76-E78D2C8A8780}" type="pres">
      <dgm:prSet presAssocID="{5F394870-994C-4BA6-BF5F-ED9FE9FD0BC6}" presName="compositeShape" presStyleCnt="0">
        <dgm:presLayoutVars>
          <dgm:chMax val="9"/>
          <dgm:dir/>
          <dgm:resizeHandles val="exact"/>
        </dgm:presLayoutVars>
      </dgm:prSet>
      <dgm:spPr/>
    </dgm:pt>
  </dgm:ptLst>
  <dgm:cxnLst>
    <dgm:cxn modelId="{072066A8-C937-4E01-9F46-64D7E79364CA}" type="presOf" srcId="{5F394870-994C-4BA6-BF5F-ED9FE9FD0BC6}" destId="{07DB569D-1815-4F32-AD76-E78D2C8A8780}"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394870-994C-4BA6-BF5F-ED9FE9FD0BC6}"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CA"/>
        </a:p>
      </dgm:t>
    </dgm:pt>
    <dgm:pt modelId="{07DB569D-1815-4F32-AD76-E78D2C8A8780}" type="pres">
      <dgm:prSet presAssocID="{5F394870-994C-4BA6-BF5F-ED9FE9FD0BC6}" presName="compositeShape" presStyleCnt="0">
        <dgm:presLayoutVars>
          <dgm:chMax val="9"/>
          <dgm:dir/>
          <dgm:resizeHandles val="exact"/>
        </dgm:presLayoutVars>
      </dgm:prSet>
      <dgm:spPr/>
    </dgm:pt>
  </dgm:ptLst>
  <dgm:cxnLst>
    <dgm:cxn modelId="{072066A8-C937-4E01-9F46-64D7E79364CA}" type="presOf" srcId="{5F394870-994C-4BA6-BF5F-ED9FE9FD0BC6}" destId="{07DB569D-1815-4F32-AD76-E78D2C8A8780}" srcOrd="0"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9E9E-2BE9-437A-8EC7-04F29314F68E}">
      <dsp:nvSpPr>
        <dsp:cNvPr id="0" name=""/>
        <dsp:cNvSpPr/>
      </dsp:nvSpPr>
      <dsp:spPr>
        <a:xfrm>
          <a:off x="3257153" y="0"/>
          <a:ext cx="1372393" cy="137239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Kanban</a:t>
          </a:r>
          <a:endParaRPr lang="en-CA" sz="1100" b="1" kern="1200" dirty="0"/>
        </a:p>
      </dsp:txBody>
      <dsp:txXfrm>
        <a:off x="3600251" y="686197"/>
        <a:ext cx="686197" cy="686196"/>
      </dsp:txXfrm>
    </dsp:sp>
    <dsp:sp modelId="{E8AB9C5E-AD5F-41C1-AC40-74ABD23C6113}">
      <dsp:nvSpPr>
        <dsp:cNvPr id="0" name=""/>
        <dsp:cNvSpPr/>
      </dsp:nvSpPr>
      <dsp:spPr>
        <a:xfrm>
          <a:off x="2570956" y="1372393"/>
          <a:ext cx="1372393" cy="137239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Sales</a:t>
          </a:r>
          <a:endParaRPr lang="en-CA" sz="1100" b="1" kern="1200" dirty="0"/>
        </a:p>
      </dsp:txBody>
      <dsp:txXfrm>
        <a:off x="2914054" y="2058590"/>
        <a:ext cx="686197" cy="686196"/>
      </dsp:txXfrm>
    </dsp:sp>
    <dsp:sp modelId="{90EA326E-C05C-458D-9C71-4FE26EE8AE00}">
      <dsp:nvSpPr>
        <dsp:cNvPr id="0" name=""/>
        <dsp:cNvSpPr/>
      </dsp:nvSpPr>
      <dsp:spPr>
        <a:xfrm rot="10800000">
          <a:off x="3257153" y="1372393"/>
          <a:ext cx="1372393" cy="137239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Open Ed</a:t>
          </a:r>
          <a:endParaRPr lang="en-CA" sz="1100" b="1" kern="1200" dirty="0"/>
        </a:p>
      </dsp:txBody>
      <dsp:txXfrm rot="10800000">
        <a:off x="3600251" y="1372393"/>
        <a:ext cx="686197" cy="686196"/>
      </dsp:txXfrm>
    </dsp:sp>
    <dsp:sp modelId="{1EA9C1FF-8320-4921-84A0-AE0744E1F0F7}">
      <dsp:nvSpPr>
        <dsp:cNvPr id="0" name=""/>
        <dsp:cNvSpPr/>
      </dsp:nvSpPr>
      <dsp:spPr>
        <a:xfrm>
          <a:off x="3943350" y="1372393"/>
          <a:ext cx="1372393" cy="137239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Marketing</a:t>
          </a:r>
          <a:endParaRPr lang="en-CA" sz="1100" b="1" kern="1200" dirty="0"/>
        </a:p>
      </dsp:txBody>
      <dsp:txXfrm>
        <a:off x="4286448" y="2058590"/>
        <a:ext cx="686197" cy="68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152116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12</a:t>
            </a:fld>
            <a:endParaRPr lang="en-US"/>
          </a:p>
        </p:txBody>
      </p:sp>
    </p:spTree>
    <p:extLst>
      <p:ext uri="{BB962C8B-B14F-4D97-AF65-F5344CB8AC3E}">
        <p14:creationId xmlns:p14="http://schemas.microsoft.com/office/powerpoint/2010/main" val="141033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Go over the different pipeline stages</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151649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3513726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347429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Added as a bookend to make sure our participants know its still all about relationships</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318792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178629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1569449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60308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Open Education Advisor, Open Education Advocate – member of OC group, Researcher, Dad, Husband</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3</a:t>
            </a:fld>
            <a:endParaRPr lang="en-US"/>
          </a:p>
        </p:txBody>
      </p:sp>
    </p:spTree>
    <p:extLst>
      <p:ext uri="{BB962C8B-B14F-4D97-AF65-F5344CB8AC3E}">
        <p14:creationId xmlns:p14="http://schemas.microsoft.com/office/powerpoint/2010/main" val="370259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Added as a bookend to make sure our participants know its still all about relationships</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5</a:t>
            </a:fld>
            <a:endParaRPr lang="en-US"/>
          </a:p>
        </p:txBody>
      </p:sp>
    </p:spTree>
    <p:extLst>
      <p:ext uri="{BB962C8B-B14F-4D97-AF65-F5344CB8AC3E}">
        <p14:creationId xmlns:p14="http://schemas.microsoft.com/office/powerpoint/2010/main" val="97292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6</a:t>
            </a:fld>
            <a:endParaRPr lang="en-US"/>
          </a:p>
        </p:txBody>
      </p:sp>
    </p:spTree>
    <p:extLst>
      <p:ext uri="{BB962C8B-B14F-4D97-AF65-F5344CB8AC3E}">
        <p14:creationId xmlns:p14="http://schemas.microsoft.com/office/powerpoint/2010/main" val="241178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7</a:t>
            </a:fld>
            <a:endParaRPr lang="en-US"/>
          </a:p>
        </p:txBody>
      </p:sp>
    </p:spTree>
    <p:extLst>
      <p:ext uri="{BB962C8B-B14F-4D97-AF65-F5344CB8AC3E}">
        <p14:creationId xmlns:p14="http://schemas.microsoft.com/office/powerpoint/2010/main" val="131276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Visual, often online, “swim lane” tool.</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8</a:t>
            </a:fld>
            <a:endParaRPr lang="en-US"/>
          </a:p>
        </p:txBody>
      </p:sp>
    </p:spTree>
    <p:extLst>
      <p:ext uri="{BB962C8B-B14F-4D97-AF65-F5344CB8AC3E}">
        <p14:creationId xmlns:p14="http://schemas.microsoft.com/office/powerpoint/2010/main" val="366758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Wekan</a:t>
            </a:r>
            <a:r>
              <a:rPr lang="en-US" dirty="0"/>
              <a:t>, part of sandstorm. User admin with tool.</a:t>
            </a:r>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9</a:t>
            </a:fld>
            <a:endParaRPr lang="en-US"/>
          </a:p>
        </p:txBody>
      </p:sp>
    </p:spTree>
    <p:extLst>
      <p:ext uri="{BB962C8B-B14F-4D97-AF65-F5344CB8AC3E}">
        <p14:creationId xmlns:p14="http://schemas.microsoft.com/office/powerpoint/2010/main" val="250993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10</a:t>
            </a:fld>
            <a:endParaRPr lang="en-US"/>
          </a:p>
        </p:txBody>
      </p:sp>
    </p:spTree>
    <p:extLst>
      <p:ext uri="{BB962C8B-B14F-4D97-AF65-F5344CB8AC3E}">
        <p14:creationId xmlns:p14="http://schemas.microsoft.com/office/powerpoint/2010/main" val="386647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71523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175" y="729540"/>
            <a:ext cx="6018810" cy="1790700"/>
          </a:xfrm>
        </p:spPr>
        <p:txBody>
          <a:bodyPr anchor="b">
            <a:normAutofit/>
          </a:bodyPr>
          <a:lstStyle>
            <a:lvl1pPr algn="l">
              <a:defRPr sz="4400" b="0"/>
            </a:lvl1pPr>
          </a:lstStyle>
          <a:p>
            <a:r>
              <a:rPr lang="en-US" dirty="0"/>
              <a:t>Click to edit Master title style</a:t>
            </a:r>
          </a:p>
        </p:txBody>
      </p:sp>
      <p:sp>
        <p:nvSpPr>
          <p:cNvPr id="3" name="Subtitle 2"/>
          <p:cNvSpPr>
            <a:spLocks noGrp="1"/>
          </p:cNvSpPr>
          <p:nvPr>
            <p:ph type="subTitle" idx="1"/>
          </p:nvPr>
        </p:nvSpPr>
        <p:spPr>
          <a:xfrm>
            <a:off x="398175" y="2535448"/>
            <a:ext cx="6107822" cy="541821"/>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398174" y="3230274"/>
            <a:ext cx="3914199" cy="1214535"/>
          </a:xfrm>
        </p:spPr>
        <p:txBody>
          <a:bodyPr>
            <a:normAutofit/>
          </a:bodyPr>
          <a:lstStyle>
            <a:lvl1pPr marL="0" indent="0">
              <a:buNone/>
              <a:defRPr sz="1300"/>
            </a:lvl1pPr>
          </a:lstStyle>
          <a:p>
            <a:pPr lvl="0"/>
            <a:r>
              <a:rPr lang="en-US" dirty="0"/>
              <a:t>Presenter Info</a:t>
            </a:r>
          </a:p>
        </p:txBody>
      </p:sp>
    </p:spTree>
    <p:extLst>
      <p:ext uri="{BB962C8B-B14F-4D97-AF65-F5344CB8AC3E}">
        <p14:creationId xmlns:p14="http://schemas.microsoft.com/office/powerpoint/2010/main" val="27263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004957"/>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091927"/>
            <a:ext cx="6858000" cy="180771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1369219"/>
            <a:ext cx="7886700" cy="31204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93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1369219"/>
            <a:ext cx="7886700" cy="2745581"/>
          </a:xfrm>
        </p:spPr>
        <p:txBody>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628650" y="4374258"/>
            <a:ext cx="7886700" cy="435130"/>
          </a:xfrm>
        </p:spPr>
        <p:txBody>
          <a:bodyPr>
            <a:normAutofit/>
          </a:bodyPr>
          <a:lstStyle>
            <a:lvl1pPr marL="0" indent="0">
              <a:buNone/>
              <a:defRPr sz="1000"/>
            </a:lvl1pPr>
          </a:lstStyle>
          <a:p>
            <a:pPr lvl="0"/>
            <a:r>
              <a:rPr lang="en-US" dirty="0"/>
              <a:t>Copyright</a:t>
            </a:r>
          </a:p>
        </p:txBody>
      </p:sp>
      <p:cxnSp>
        <p:nvCxnSpPr>
          <p:cNvPr id="6" name="Straight Connector 5"/>
          <p:cNvCxnSpPr/>
          <p:nvPr userDrawn="1"/>
        </p:nvCxnSpPr>
        <p:spPr>
          <a:xfrm>
            <a:off x="0" y="4308778"/>
            <a:ext cx="9144000" cy="0"/>
          </a:xfrm>
          <a:prstGeom prst="line">
            <a:avLst/>
          </a:prstGeom>
          <a:ln w="15875">
            <a:solidFill>
              <a:srgbClr val="00A1D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9DCAF5-5895-4C92-9C5D-DE07AC6E835E}" type="datetimeFigureOut">
              <a:rPr lang="en-US" smtClean="0"/>
              <a:t>3/9/2020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9834ED3-E5DD-4F4A-B57E-13A89A966750}" type="slidenum">
              <a:rPr lang="en-US" smtClean="0"/>
              <a:t>‹#›</a:t>
            </a:fld>
            <a:endParaRPr lang="en-US"/>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686" r:id="rId1"/>
    <p:sldLayoutId id="2147483675" r:id="rId2"/>
    <p:sldLayoutId id="2147483703" r:id="rId3"/>
    <p:sldLayoutId id="2147483688" r:id="rId4"/>
    <p:sldLayoutId id="2147483702" r:id="rId5"/>
    <p:sldLayoutId id="2147483678" r:id="rId6"/>
  </p:sldLayoutIdLst>
  <p:txStyles>
    <p:titleStyle>
      <a:lvl1pPr algn="l" defTabSz="685800" rtl="0" eaLnBrk="1" latinLnBrk="0" hangingPunct="1">
        <a:lnSpc>
          <a:spcPct val="90000"/>
        </a:lnSpc>
        <a:spcBef>
          <a:spcPct val="0"/>
        </a:spcBef>
        <a:buNone/>
        <a:defRPr sz="3300" kern="1200">
          <a:solidFill>
            <a:schemeClr val="tx1"/>
          </a:solidFill>
          <a:latin typeface="Helvetica Neue" charset="0"/>
          <a:ea typeface="Helvetica Neue" charset="0"/>
          <a:cs typeface="Helvetica Neue"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irtable.com/shrFqaZCxhguy0cWO/tblPsqQTGSrwHyBiS?blocks=hid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BB4890-3597-41C2-AE40-41BBE1D5EFCF}"/>
              </a:ext>
            </a:extLst>
          </p:cNvPr>
          <p:cNvSpPr>
            <a:spLocks noGrp="1"/>
          </p:cNvSpPr>
          <p:nvPr>
            <p:ph type="ctrTitle"/>
          </p:nvPr>
        </p:nvSpPr>
        <p:spPr/>
        <p:txBody>
          <a:bodyPr/>
          <a:lstStyle/>
          <a:p>
            <a:r>
              <a:rPr lang="en-CA" dirty="0"/>
              <a:t>An Unlikely Mix?</a:t>
            </a:r>
          </a:p>
        </p:txBody>
      </p:sp>
      <p:sp>
        <p:nvSpPr>
          <p:cNvPr id="3" name="Subtitle 2">
            <a:extLst>
              <a:ext uri="{FF2B5EF4-FFF2-40B4-BE49-F238E27FC236}">
                <a16:creationId xmlns:a16="http://schemas.microsoft.com/office/drawing/2014/main" id="{205E8320-621B-4160-9833-4DBB63728701}"/>
              </a:ext>
            </a:extLst>
          </p:cNvPr>
          <p:cNvSpPr>
            <a:spLocks noGrp="1"/>
          </p:cNvSpPr>
          <p:nvPr>
            <p:ph type="subTitle" idx="1"/>
          </p:nvPr>
        </p:nvSpPr>
        <p:spPr/>
        <p:txBody>
          <a:bodyPr>
            <a:normAutofit lnSpcReduction="10000"/>
          </a:bodyPr>
          <a:lstStyle/>
          <a:p>
            <a:r>
              <a:rPr lang="en-US" dirty="0"/>
              <a:t>Applying Kanban, sales and marketing strategy to open education groups.</a:t>
            </a:r>
          </a:p>
        </p:txBody>
      </p:sp>
      <p:sp>
        <p:nvSpPr>
          <p:cNvPr id="4" name="Text Placeholder 3">
            <a:extLst>
              <a:ext uri="{FF2B5EF4-FFF2-40B4-BE49-F238E27FC236}">
                <a16:creationId xmlns:a16="http://schemas.microsoft.com/office/drawing/2014/main" id="{D3E060A2-FE8A-4C81-969A-D978DB8AAD99}"/>
              </a:ext>
            </a:extLst>
          </p:cNvPr>
          <p:cNvSpPr>
            <a:spLocks noGrp="1"/>
          </p:cNvSpPr>
          <p:nvPr>
            <p:ph type="body" sz="quarter" idx="13"/>
          </p:nvPr>
        </p:nvSpPr>
        <p:spPr/>
        <p:txBody>
          <a:bodyPr>
            <a:normAutofit/>
          </a:bodyPr>
          <a:lstStyle/>
          <a:p>
            <a:r>
              <a:rPr lang="en-CA" dirty="0"/>
              <a:t>Ross C McKerlich</a:t>
            </a:r>
          </a:p>
          <a:p>
            <a:r>
              <a:rPr lang="en-US" dirty="0"/>
              <a:t>B</a:t>
            </a:r>
            <a:r>
              <a:rPr lang="en-CA" dirty="0" err="1"/>
              <a:t>Ccampus</a:t>
            </a:r>
            <a:endParaRPr lang="en-CA" dirty="0"/>
          </a:p>
          <a:p>
            <a:r>
              <a:rPr lang="en-CA" dirty="0"/>
              <a:t>rmckerlich@bccampus.ca</a:t>
            </a:r>
          </a:p>
          <a:p>
            <a:r>
              <a:rPr lang="en-CA" dirty="0"/>
              <a:t>March 9th, 2020</a:t>
            </a:r>
            <a:endParaRPr lang="en-US" dirty="0"/>
          </a:p>
        </p:txBody>
      </p:sp>
    </p:spTree>
    <p:extLst>
      <p:ext uri="{BB962C8B-B14F-4D97-AF65-F5344CB8AC3E}">
        <p14:creationId xmlns:p14="http://schemas.microsoft.com/office/powerpoint/2010/main" val="206881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Applying Kanban To Open Education</a:t>
            </a:r>
          </a:p>
        </p:txBody>
      </p:sp>
      <p:sp>
        <p:nvSpPr>
          <p:cNvPr id="5" name="Content Placeholder 4"/>
          <p:cNvSpPr>
            <a:spLocks noGrp="1"/>
          </p:cNvSpPr>
          <p:nvPr>
            <p:ph idx="1"/>
          </p:nvPr>
        </p:nvSpPr>
        <p:spPr/>
        <p:txBody>
          <a:bodyPr/>
          <a:lstStyle/>
          <a:p>
            <a:r>
              <a:rPr lang="en-US" dirty="0"/>
              <a:t>Kanban is both a workflow management tool and a project management tool.</a:t>
            </a:r>
          </a:p>
          <a:p>
            <a:r>
              <a:rPr lang="en-US" dirty="0"/>
              <a:t>Workflow management focuses on getting things done (what) whereas project management is a plan to achieve a goal (how).</a:t>
            </a:r>
          </a:p>
          <a:p>
            <a:r>
              <a:rPr lang="en-US" dirty="0"/>
              <a:t> Both have application to open education work.</a:t>
            </a:r>
          </a:p>
          <a:p>
            <a:r>
              <a:rPr lang="en-US" dirty="0"/>
              <a:t>Kanban could be useful to ensure progress as well as passion.</a:t>
            </a:r>
          </a:p>
          <a:p>
            <a:endParaRPr lang="en-US" dirty="0"/>
          </a:p>
          <a:p>
            <a:endParaRPr lang="en-US" dirty="0"/>
          </a:p>
        </p:txBody>
      </p:sp>
      <p:sp>
        <p:nvSpPr>
          <p:cNvPr id="6" name="TextBox 5">
            <a:extLst>
              <a:ext uri="{FF2B5EF4-FFF2-40B4-BE49-F238E27FC236}">
                <a16:creationId xmlns:a16="http://schemas.microsoft.com/office/drawing/2014/main" id="{164204C8-342D-44F6-A337-7D2AEC8DA95D}"/>
              </a:ext>
            </a:extLst>
          </p:cNvPr>
          <p:cNvSpPr txBox="1"/>
          <p:nvPr/>
        </p:nvSpPr>
        <p:spPr>
          <a:xfrm>
            <a:off x="8066868" y="4320370"/>
            <a:ext cx="759417" cy="338554"/>
          </a:xfrm>
          <a:prstGeom prst="rect">
            <a:avLst/>
          </a:prstGeom>
          <a:noFill/>
        </p:spPr>
        <p:txBody>
          <a:bodyPr wrap="square" rtlCol="0">
            <a:spAutoFit/>
          </a:bodyPr>
          <a:lstStyle/>
          <a:p>
            <a:r>
              <a:rPr lang="en-US" sz="1600" dirty="0">
                <a:solidFill>
                  <a:schemeClr val="bg1"/>
                </a:solidFill>
              </a:rPr>
              <a:t>Open</a:t>
            </a:r>
            <a:endParaRPr lang="en-CA" sz="1600" dirty="0">
              <a:solidFill>
                <a:schemeClr val="bg1"/>
              </a:solidFill>
            </a:endParaRPr>
          </a:p>
        </p:txBody>
      </p:sp>
    </p:spTree>
    <p:extLst>
      <p:ext uri="{BB962C8B-B14F-4D97-AF65-F5344CB8AC3E}">
        <p14:creationId xmlns:p14="http://schemas.microsoft.com/office/powerpoint/2010/main" val="2113111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Poll</a:t>
            </a:r>
          </a:p>
        </p:txBody>
      </p:sp>
      <p:sp>
        <p:nvSpPr>
          <p:cNvPr id="5" name="Content Placeholder 4"/>
          <p:cNvSpPr>
            <a:spLocks noGrp="1"/>
          </p:cNvSpPr>
          <p:nvPr>
            <p:ph idx="1"/>
          </p:nvPr>
        </p:nvSpPr>
        <p:spPr/>
        <p:txBody>
          <a:bodyPr/>
          <a:lstStyle/>
          <a:p>
            <a:pPr marL="0" indent="0" algn="ctr">
              <a:buNone/>
            </a:pPr>
            <a:r>
              <a:rPr lang="en-US" dirty="0"/>
              <a:t>Is there sales and marketing in open education work?</a:t>
            </a:r>
          </a:p>
          <a:p>
            <a:endParaRPr lang="en-US" dirty="0"/>
          </a:p>
        </p:txBody>
      </p:sp>
      <p:sp>
        <p:nvSpPr>
          <p:cNvPr id="7" name="TextBox 6">
            <a:extLst>
              <a:ext uri="{FF2B5EF4-FFF2-40B4-BE49-F238E27FC236}">
                <a16:creationId xmlns:a16="http://schemas.microsoft.com/office/drawing/2014/main" id="{027275F7-B1EA-4311-B81A-A401606089CD}"/>
              </a:ext>
            </a:extLst>
          </p:cNvPr>
          <p:cNvSpPr txBox="1"/>
          <p:nvPr/>
        </p:nvSpPr>
        <p:spPr>
          <a:xfrm>
            <a:off x="8013324" y="4246427"/>
            <a:ext cx="696024" cy="369332"/>
          </a:xfrm>
          <a:prstGeom prst="rect">
            <a:avLst/>
          </a:prstGeom>
          <a:noFill/>
        </p:spPr>
        <p:txBody>
          <a:bodyPr wrap="none" rtlCol="0">
            <a:spAutoFit/>
          </a:bodyPr>
          <a:lstStyle/>
          <a:p>
            <a:r>
              <a:rPr lang="en-US" dirty="0">
                <a:solidFill>
                  <a:schemeClr val="bg1"/>
                </a:solidFill>
              </a:rPr>
              <a:t>Open</a:t>
            </a:r>
            <a:endParaRPr lang="en-CA" dirty="0">
              <a:solidFill>
                <a:schemeClr val="bg1"/>
              </a:solidFill>
            </a:endParaRPr>
          </a:p>
        </p:txBody>
      </p:sp>
    </p:spTree>
    <p:extLst>
      <p:ext uri="{BB962C8B-B14F-4D97-AF65-F5344CB8AC3E}">
        <p14:creationId xmlns:p14="http://schemas.microsoft.com/office/powerpoint/2010/main" val="363764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Applying Sales To Open Education</a:t>
            </a:r>
          </a:p>
        </p:txBody>
      </p:sp>
      <p:sp>
        <p:nvSpPr>
          <p:cNvPr id="5" name="Content Placeholder 4"/>
          <p:cNvSpPr>
            <a:spLocks noGrp="1"/>
          </p:cNvSpPr>
          <p:nvPr>
            <p:ph idx="1"/>
          </p:nvPr>
        </p:nvSpPr>
        <p:spPr/>
        <p:txBody>
          <a:bodyPr/>
          <a:lstStyle/>
          <a:p>
            <a:r>
              <a:rPr lang="en-US" dirty="0"/>
              <a:t>Faculty have to switch products. From a published resource to an open resource.</a:t>
            </a:r>
          </a:p>
          <a:p>
            <a:r>
              <a:rPr lang="en-US" dirty="0"/>
              <a:t>There is a journey from non open to open.</a:t>
            </a:r>
          </a:p>
          <a:p>
            <a:r>
              <a:rPr lang="en-US" dirty="0"/>
              <a:t>As an open education group it could be useful to track where faculty are in terms of that journey.</a:t>
            </a:r>
          </a:p>
          <a:p>
            <a:r>
              <a:rPr lang="en-US" dirty="0"/>
              <a:t>Remember – no labeling. Still relationship building.</a:t>
            </a:r>
          </a:p>
          <a:p>
            <a:endParaRPr lang="en-US" dirty="0"/>
          </a:p>
        </p:txBody>
      </p:sp>
      <p:sp>
        <p:nvSpPr>
          <p:cNvPr id="7" name="TextBox 6">
            <a:extLst>
              <a:ext uri="{FF2B5EF4-FFF2-40B4-BE49-F238E27FC236}">
                <a16:creationId xmlns:a16="http://schemas.microsoft.com/office/drawing/2014/main" id="{027275F7-B1EA-4311-B81A-A401606089CD}"/>
              </a:ext>
            </a:extLst>
          </p:cNvPr>
          <p:cNvSpPr txBox="1"/>
          <p:nvPr/>
        </p:nvSpPr>
        <p:spPr>
          <a:xfrm>
            <a:off x="8013324" y="4246427"/>
            <a:ext cx="696024" cy="369332"/>
          </a:xfrm>
          <a:prstGeom prst="rect">
            <a:avLst/>
          </a:prstGeom>
          <a:noFill/>
        </p:spPr>
        <p:txBody>
          <a:bodyPr wrap="none" rtlCol="0">
            <a:spAutoFit/>
          </a:bodyPr>
          <a:lstStyle/>
          <a:p>
            <a:r>
              <a:rPr lang="en-US" dirty="0">
                <a:solidFill>
                  <a:schemeClr val="bg1"/>
                </a:solidFill>
              </a:rPr>
              <a:t>Open</a:t>
            </a:r>
            <a:endParaRPr lang="en-CA" dirty="0">
              <a:solidFill>
                <a:schemeClr val="bg1"/>
              </a:solidFill>
            </a:endParaRPr>
          </a:p>
        </p:txBody>
      </p:sp>
    </p:spTree>
    <p:extLst>
      <p:ext uri="{BB962C8B-B14F-4D97-AF65-F5344CB8AC3E}">
        <p14:creationId xmlns:p14="http://schemas.microsoft.com/office/powerpoint/2010/main" val="144033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Sales and Kanban to Open Education</a:t>
            </a:r>
          </a:p>
        </p:txBody>
      </p:sp>
      <p:graphicFrame>
        <p:nvGraphicFramePr>
          <p:cNvPr id="3" name="Content Placeholder 2">
            <a:extLst>
              <a:ext uri="{FF2B5EF4-FFF2-40B4-BE49-F238E27FC236}">
                <a16:creationId xmlns:a16="http://schemas.microsoft.com/office/drawing/2014/main" id="{8F709529-4E84-4FB6-AB8A-A29722B161D8}"/>
              </a:ext>
            </a:extLst>
          </p:cNvPr>
          <p:cNvGraphicFramePr>
            <a:graphicFrameLocks noGrp="1"/>
          </p:cNvGraphicFramePr>
          <p:nvPr>
            <p:ph idx="1"/>
            <p:extLst>
              <p:ext uri="{D42A27DB-BD31-4B8C-83A1-F6EECF244321}">
                <p14:modId xmlns:p14="http://schemas.microsoft.com/office/powerpoint/2010/main" val="4029874589"/>
              </p:ext>
            </p:extLst>
          </p:nvPr>
        </p:nvGraphicFramePr>
        <p:xfrm>
          <a:off x="628650" y="1370013"/>
          <a:ext cx="7886700" cy="2744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descr="A screenshot of a cell phone&#10;&#10;Description automatically generated">
            <a:extLst>
              <a:ext uri="{FF2B5EF4-FFF2-40B4-BE49-F238E27FC236}">
                <a16:creationId xmlns:a16="http://schemas.microsoft.com/office/drawing/2014/main" id="{46C4B5BA-F0CC-4646-8A89-4716351C2682}"/>
              </a:ext>
            </a:extLst>
          </p:cNvPr>
          <p:cNvPicPr>
            <a:picLocks noGrp="1" noChangeAspect="1"/>
          </p:cNvPicPr>
          <p:nvPr>
            <p:ph idx="10"/>
          </p:nvPr>
        </p:nvPicPr>
        <p:blipFill>
          <a:blip r:embed="rId8">
            <a:extLst>
              <a:ext uri="{28A0092B-C50C-407E-A947-70E740481C1C}">
                <a14:useLocalDpi xmlns:a14="http://schemas.microsoft.com/office/drawing/2010/main" val="0"/>
              </a:ext>
            </a:extLst>
          </a:blip>
          <a:stretch>
            <a:fillRect/>
          </a:stretch>
        </p:blipFill>
        <p:spPr>
          <a:xfrm>
            <a:off x="946990" y="1942193"/>
            <a:ext cx="7250019" cy="1991862"/>
          </a:xfrm>
        </p:spPr>
      </p:pic>
      <p:sp>
        <p:nvSpPr>
          <p:cNvPr id="9" name="TextBox 8">
            <a:extLst>
              <a:ext uri="{FF2B5EF4-FFF2-40B4-BE49-F238E27FC236}">
                <a16:creationId xmlns:a16="http://schemas.microsoft.com/office/drawing/2014/main" id="{D8B068D6-901C-4471-9D83-7DBA10DC2FA6}"/>
              </a:ext>
            </a:extLst>
          </p:cNvPr>
          <p:cNvSpPr txBox="1"/>
          <p:nvPr/>
        </p:nvSpPr>
        <p:spPr>
          <a:xfrm>
            <a:off x="7943078" y="4254051"/>
            <a:ext cx="751668" cy="369332"/>
          </a:xfrm>
          <a:prstGeom prst="rect">
            <a:avLst/>
          </a:prstGeom>
          <a:noFill/>
        </p:spPr>
        <p:txBody>
          <a:bodyPr wrap="square" rtlCol="0">
            <a:spAutoFit/>
          </a:bodyPr>
          <a:lstStyle/>
          <a:p>
            <a:r>
              <a:rPr lang="en-US" dirty="0">
                <a:solidFill>
                  <a:schemeClr val="bg1"/>
                </a:solidFill>
              </a:rPr>
              <a:t>Open</a:t>
            </a:r>
            <a:endParaRPr lang="en-CA" dirty="0">
              <a:solidFill>
                <a:schemeClr val="bg1"/>
              </a:solidFill>
            </a:endParaRPr>
          </a:p>
        </p:txBody>
      </p:sp>
    </p:spTree>
    <p:extLst>
      <p:ext uri="{BB962C8B-B14F-4D97-AF65-F5344CB8AC3E}">
        <p14:creationId xmlns:p14="http://schemas.microsoft.com/office/powerpoint/2010/main" val="60710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Applying Marketing To Open Education</a:t>
            </a:r>
          </a:p>
        </p:txBody>
      </p:sp>
      <p:sp>
        <p:nvSpPr>
          <p:cNvPr id="5" name="Content Placeholder 4"/>
          <p:cNvSpPr>
            <a:spLocks noGrp="1"/>
          </p:cNvSpPr>
          <p:nvPr>
            <p:ph idx="1"/>
          </p:nvPr>
        </p:nvSpPr>
        <p:spPr/>
        <p:txBody>
          <a:bodyPr/>
          <a:lstStyle/>
          <a:p>
            <a:r>
              <a:rPr lang="en-US" dirty="0"/>
              <a:t>It takes different strategies to reach faculty about open.</a:t>
            </a:r>
          </a:p>
          <a:p>
            <a:r>
              <a:rPr lang="en-US" dirty="0"/>
              <a:t>Do the 4 Ps apply? Product, Price, Promotion, Place</a:t>
            </a:r>
          </a:p>
          <a:p>
            <a:r>
              <a:rPr lang="en-US" dirty="0"/>
              <a:t>What does a marketing mix look like for open education?</a:t>
            </a:r>
          </a:p>
          <a:p>
            <a:r>
              <a:rPr lang="en-US" dirty="0"/>
              <a:t>It takes planning and evaluation of each campaign to get the right mix.</a:t>
            </a:r>
          </a:p>
          <a:p>
            <a:r>
              <a:rPr lang="en-US" dirty="0"/>
              <a:t>Combine Kanban with </a:t>
            </a:r>
            <a:r>
              <a:rPr lang="en-US" dirty="0">
                <a:hlinkClick r:id="rId3"/>
              </a:rPr>
              <a:t>open strategy database </a:t>
            </a:r>
            <a:r>
              <a:rPr lang="en-US" dirty="0"/>
              <a:t>that you can plan once per year and it could be useful.</a:t>
            </a:r>
          </a:p>
          <a:p>
            <a:endParaRPr lang="en-US" dirty="0"/>
          </a:p>
          <a:p>
            <a:endParaRPr lang="en-US" dirty="0"/>
          </a:p>
        </p:txBody>
      </p:sp>
      <p:sp>
        <p:nvSpPr>
          <p:cNvPr id="9" name="TextBox 8">
            <a:extLst>
              <a:ext uri="{FF2B5EF4-FFF2-40B4-BE49-F238E27FC236}">
                <a16:creationId xmlns:a16="http://schemas.microsoft.com/office/drawing/2014/main" id="{AC7859D1-D725-460A-9EF6-741BD5355698}"/>
              </a:ext>
            </a:extLst>
          </p:cNvPr>
          <p:cNvSpPr txBox="1"/>
          <p:nvPr/>
        </p:nvSpPr>
        <p:spPr>
          <a:xfrm>
            <a:off x="8012622" y="4333794"/>
            <a:ext cx="898902" cy="369332"/>
          </a:xfrm>
          <a:prstGeom prst="rect">
            <a:avLst/>
          </a:prstGeom>
          <a:noFill/>
        </p:spPr>
        <p:txBody>
          <a:bodyPr wrap="square" rtlCol="0">
            <a:spAutoFit/>
          </a:bodyPr>
          <a:lstStyle/>
          <a:p>
            <a:r>
              <a:rPr lang="en-US" dirty="0">
                <a:solidFill>
                  <a:schemeClr val="bg1"/>
                </a:solidFill>
              </a:rPr>
              <a:t>Open</a:t>
            </a:r>
            <a:endParaRPr lang="en-CA" dirty="0">
              <a:solidFill>
                <a:schemeClr val="bg1"/>
              </a:solidFill>
            </a:endParaRPr>
          </a:p>
        </p:txBody>
      </p:sp>
    </p:spTree>
    <p:extLst>
      <p:ext uri="{BB962C8B-B14F-4D97-AF65-F5344CB8AC3E}">
        <p14:creationId xmlns:p14="http://schemas.microsoft.com/office/powerpoint/2010/main" val="289693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Marketing and Kanban to Open Education</a:t>
            </a:r>
          </a:p>
        </p:txBody>
      </p:sp>
      <p:graphicFrame>
        <p:nvGraphicFramePr>
          <p:cNvPr id="3" name="Content Placeholder 2">
            <a:extLst>
              <a:ext uri="{FF2B5EF4-FFF2-40B4-BE49-F238E27FC236}">
                <a16:creationId xmlns:a16="http://schemas.microsoft.com/office/drawing/2014/main" id="{8F709529-4E84-4FB6-AB8A-A29722B161D8}"/>
              </a:ext>
            </a:extLst>
          </p:cNvPr>
          <p:cNvGraphicFramePr>
            <a:graphicFrameLocks noGrp="1"/>
          </p:cNvGraphicFramePr>
          <p:nvPr>
            <p:ph idx="1"/>
          </p:nvPr>
        </p:nvGraphicFramePr>
        <p:xfrm>
          <a:off x="628650" y="1370013"/>
          <a:ext cx="7886700" cy="2744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8" descr="A screenshot of a social media post&#10;&#10;Description automatically generated">
            <a:extLst>
              <a:ext uri="{FF2B5EF4-FFF2-40B4-BE49-F238E27FC236}">
                <a16:creationId xmlns:a16="http://schemas.microsoft.com/office/drawing/2014/main" id="{03591048-51CE-4E7A-BE1F-1A2DBAF6CFFC}"/>
              </a:ext>
            </a:extLst>
          </p:cNvPr>
          <p:cNvPicPr>
            <a:picLocks noGrp="1" noChangeAspect="1"/>
          </p:cNvPicPr>
          <p:nvPr>
            <p:ph idx="10"/>
          </p:nvPr>
        </p:nvPicPr>
        <p:blipFill>
          <a:blip r:embed="rId8">
            <a:extLst>
              <a:ext uri="{28A0092B-C50C-407E-A947-70E740481C1C}">
                <a14:useLocalDpi xmlns:a14="http://schemas.microsoft.com/office/drawing/2010/main" val="0"/>
              </a:ext>
            </a:extLst>
          </a:blip>
          <a:stretch>
            <a:fillRect/>
          </a:stretch>
        </p:blipFill>
        <p:spPr>
          <a:xfrm>
            <a:off x="1448197" y="1558306"/>
            <a:ext cx="6198833" cy="2368200"/>
          </a:xfrm>
        </p:spPr>
      </p:pic>
      <p:sp>
        <p:nvSpPr>
          <p:cNvPr id="11" name="TextBox 10">
            <a:extLst>
              <a:ext uri="{FF2B5EF4-FFF2-40B4-BE49-F238E27FC236}">
                <a16:creationId xmlns:a16="http://schemas.microsoft.com/office/drawing/2014/main" id="{35B3107A-71E5-4814-AA00-F94540A51BD1}"/>
              </a:ext>
            </a:extLst>
          </p:cNvPr>
          <p:cNvSpPr txBox="1"/>
          <p:nvPr/>
        </p:nvSpPr>
        <p:spPr>
          <a:xfrm flipH="1">
            <a:off x="7894417" y="4310546"/>
            <a:ext cx="907427" cy="369332"/>
          </a:xfrm>
          <a:prstGeom prst="rect">
            <a:avLst/>
          </a:prstGeom>
          <a:noFill/>
        </p:spPr>
        <p:txBody>
          <a:bodyPr wrap="square" rtlCol="0">
            <a:spAutoFit/>
          </a:bodyPr>
          <a:lstStyle/>
          <a:p>
            <a:r>
              <a:rPr lang="en-US" dirty="0">
                <a:solidFill>
                  <a:schemeClr val="bg1"/>
                </a:solidFill>
              </a:rPr>
              <a:t>Open</a:t>
            </a:r>
            <a:endParaRPr lang="en-CA" dirty="0">
              <a:solidFill>
                <a:schemeClr val="bg1"/>
              </a:solidFill>
            </a:endParaRPr>
          </a:p>
        </p:txBody>
      </p:sp>
    </p:spTree>
    <p:extLst>
      <p:ext uri="{BB962C8B-B14F-4D97-AF65-F5344CB8AC3E}">
        <p14:creationId xmlns:p14="http://schemas.microsoft.com/office/powerpoint/2010/main" val="264876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FF676-8CB1-4808-8ED6-3D276BFBFC51}"/>
              </a:ext>
            </a:extLst>
          </p:cNvPr>
          <p:cNvSpPr>
            <a:spLocks noGrp="1"/>
          </p:cNvSpPr>
          <p:nvPr>
            <p:ph type="ctrTitle"/>
          </p:nvPr>
        </p:nvSpPr>
        <p:spPr/>
        <p:txBody>
          <a:bodyPr>
            <a:normAutofit fontScale="90000"/>
          </a:bodyPr>
          <a:lstStyle/>
          <a:p>
            <a:r>
              <a:rPr lang="en-CA" sz="4000" dirty="0">
                <a:solidFill>
                  <a:schemeClr val="tx1"/>
                </a:solidFill>
                <a:latin typeface="Helvetica Neue Light" charset="0"/>
                <a:ea typeface="Helvetica Neue Light" charset="0"/>
                <a:cs typeface="Helvetica Neue Light" charset="0"/>
              </a:rPr>
              <a:t>Open Education is all about relationships.</a:t>
            </a:r>
          </a:p>
        </p:txBody>
      </p:sp>
      <p:sp>
        <p:nvSpPr>
          <p:cNvPr id="2" name="Content Placeholder 1">
            <a:extLst>
              <a:ext uri="{FF2B5EF4-FFF2-40B4-BE49-F238E27FC236}">
                <a16:creationId xmlns:a16="http://schemas.microsoft.com/office/drawing/2014/main" id="{AA89758F-3D06-41DF-9F85-05ADB43D1C88}"/>
              </a:ext>
            </a:extLst>
          </p:cNvPr>
          <p:cNvSpPr>
            <a:spLocks noGrp="1"/>
          </p:cNvSpPr>
          <p:nvPr>
            <p:ph type="subTitle" idx="1"/>
          </p:nvPr>
        </p:nvSpPr>
        <p:spPr/>
        <p:txBody>
          <a:bodyPr/>
          <a:lstStyle/>
          <a:p>
            <a:endParaRPr lang="en-CA" dirty="0">
              <a:solidFill>
                <a:schemeClr val="bg1"/>
              </a:solidFill>
            </a:endParaRPr>
          </a:p>
        </p:txBody>
      </p:sp>
      <p:pic>
        <p:nvPicPr>
          <p:cNvPr id="5" name="Picture 4" descr="Two people sitting at a table&#10;&#10;Description automatically generated">
            <a:extLst>
              <a:ext uri="{FF2B5EF4-FFF2-40B4-BE49-F238E27FC236}">
                <a16:creationId xmlns:a16="http://schemas.microsoft.com/office/drawing/2014/main" id="{6BCD783D-D26E-41B1-A690-2E73911CD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856" y="1863346"/>
            <a:ext cx="4326287" cy="2976485"/>
          </a:xfrm>
          <a:prstGeom prst="rect">
            <a:avLst/>
          </a:prstGeom>
        </p:spPr>
      </p:pic>
      <p:sp>
        <p:nvSpPr>
          <p:cNvPr id="3" name="TextBox 2">
            <a:extLst>
              <a:ext uri="{FF2B5EF4-FFF2-40B4-BE49-F238E27FC236}">
                <a16:creationId xmlns:a16="http://schemas.microsoft.com/office/drawing/2014/main" id="{3B78662C-19C5-44C6-AF81-48E5AFF00A18}"/>
              </a:ext>
            </a:extLst>
          </p:cNvPr>
          <p:cNvSpPr txBox="1"/>
          <p:nvPr/>
        </p:nvSpPr>
        <p:spPr>
          <a:xfrm flipH="1">
            <a:off x="371183" y="3305869"/>
            <a:ext cx="1497139" cy="369332"/>
          </a:xfrm>
          <a:prstGeom prst="rect">
            <a:avLst/>
          </a:prstGeom>
          <a:noFill/>
        </p:spPr>
        <p:txBody>
          <a:bodyPr wrap="square" rtlCol="0">
            <a:spAutoFit/>
          </a:bodyPr>
          <a:lstStyle/>
          <a:p>
            <a:r>
              <a:rPr lang="en-US" dirty="0"/>
              <a:t>CC 0 </a:t>
            </a:r>
            <a:r>
              <a:rPr lang="en-US" dirty="0" err="1"/>
              <a:t>RawPixel</a:t>
            </a:r>
            <a:endParaRPr lang="en-CA" dirty="0"/>
          </a:p>
        </p:txBody>
      </p:sp>
    </p:spTree>
    <p:extLst>
      <p:ext uri="{BB962C8B-B14F-4D97-AF65-F5344CB8AC3E}">
        <p14:creationId xmlns:p14="http://schemas.microsoft.com/office/powerpoint/2010/main" val="31638287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Wrapping Up</a:t>
            </a:r>
          </a:p>
        </p:txBody>
      </p:sp>
      <p:sp>
        <p:nvSpPr>
          <p:cNvPr id="5" name="Content Placeholder 4"/>
          <p:cNvSpPr>
            <a:spLocks noGrp="1"/>
          </p:cNvSpPr>
          <p:nvPr>
            <p:ph idx="1"/>
          </p:nvPr>
        </p:nvSpPr>
        <p:spPr/>
        <p:txBody>
          <a:bodyPr>
            <a:normAutofit lnSpcReduction="10000"/>
          </a:bodyPr>
          <a:lstStyle/>
          <a:p>
            <a:r>
              <a:rPr lang="en-US" dirty="0"/>
              <a:t>A workflow management tool like Kanban could be useful for coordinating open group work so that there is passion </a:t>
            </a:r>
            <a:r>
              <a:rPr lang="en-US" b="1" dirty="0"/>
              <a:t>and</a:t>
            </a:r>
            <a:r>
              <a:rPr lang="en-US" dirty="0"/>
              <a:t> progress.</a:t>
            </a:r>
          </a:p>
          <a:p>
            <a:r>
              <a:rPr lang="en-US" dirty="0"/>
              <a:t>There is sales in open education work. Combining sales and Kanban could be useful for tracking potential adopters and creators.</a:t>
            </a:r>
          </a:p>
          <a:p>
            <a:r>
              <a:rPr lang="en-US" dirty="0"/>
              <a:t>There is marketing in open education work. Combining marketing, Kanban and the open strategy database could be useful for planning, executing and evaluating open education campaigns.</a:t>
            </a:r>
          </a:p>
          <a:p>
            <a:endParaRPr lang="en-US" dirty="0"/>
          </a:p>
          <a:p>
            <a:endParaRPr lang="en-US" dirty="0"/>
          </a:p>
        </p:txBody>
      </p:sp>
      <p:sp>
        <p:nvSpPr>
          <p:cNvPr id="6" name="TextBox 5">
            <a:extLst>
              <a:ext uri="{FF2B5EF4-FFF2-40B4-BE49-F238E27FC236}">
                <a16:creationId xmlns:a16="http://schemas.microsoft.com/office/drawing/2014/main" id="{164204C8-342D-44F6-A337-7D2AEC8DA95D}"/>
              </a:ext>
            </a:extLst>
          </p:cNvPr>
          <p:cNvSpPr txBox="1"/>
          <p:nvPr/>
        </p:nvSpPr>
        <p:spPr>
          <a:xfrm>
            <a:off x="8066868" y="4320370"/>
            <a:ext cx="759417" cy="338554"/>
          </a:xfrm>
          <a:prstGeom prst="rect">
            <a:avLst/>
          </a:prstGeom>
          <a:noFill/>
        </p:spPr>
        <p:txBody>
          <a:bodyPr wrap="square" rtlCol="0">
            <a:spAutoFit/>
          </a:bodyPr>
          <a:lstStyle/>
          <a:p>
            <a:r>
              <a:rPr lang="en-US" sz="1600" dirty="0">
                <a:solidFill>
                  <a:schemeClr val="bg1"/>
                </a:solidFill>
              </a:rPr>
              <a:t>Open</a:t>
            </a:r>
            <a:endParaRPr lang="en-CA" sz="1600" dirty="0">
              <a:solidFill>
                <a:schemeClr val="bg1"/>
              </a:solidFill>
            </a:endParaRPr>
          </a:p>
        </p:txBody>
      </p:sp>
    </p:spTree>
    <p:extLst>
      <p:ext uri="{BB962C8B-B14F-4D97-AF65-F5344CB8AC3E}">
        <p14:creationId xmlns:p14="http://schemas.microsoft.com/office/powerpoint/2010/main" val="99069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it really an unlikely mix? Or?</a:t>
            </a:r>
          </a:p>
        </p:txBody>
      </p:sp>
      <p:sp>
        <p:nvSpPr>
          <p:cNvPr id="5" name="Content Placeholder 4"/>
          <p:cNvSpPr>
            <a:spLocks noGrp="1"/>
          </p:cNvSpPr>
          <p:nvPr>
            <p:ph idx="1"/>
          </p:nvPr>
        </p:nvSpPr>
        <p:spPr/>
        <p:txBody>
          <a:bodyPr/>
          <a:lstStyle/>
          <a:p>
            <a:endParaRPr lang="en-US" dirty="0"/>
          </a:p>
          <a:p>
            <a:endParaRPr lang="en-US" dirty="0"/>
          </a:p>
        </p:txBody>
      </p:sp>
      <p:sp>
        <p:nvSpPr>
          <p:cNvPr id="7" name="TextBox 6">
            <a:extLst>
              <a:ext uri="{FF2B5EF4-FFF2-40B4-BE49-F238E27FC236}">
                <a16:creationId xmlns:a16="http://schemas.microsoft.com/office/drawing/2014/main" id="{736599B1-A278-4B1E-85E3-F31858704777}"/>
              </a:ext>
            </a:extLst>
          </p:cNvPr>
          <p:cNvSpPr txBox="1"/>
          <p:nvPr/>
        </p:nvSpPr>
        <p:spPr>
          <a:xfrm>
            <a:off x="945396" y="4754108"/>
            <a:ext cx="5222929" cy="430887"/>
          </a:xfrm>
          <a:prstGeom prst="rect">
            <a:avLst/>
          </a:prstGeom>
          <a:noFill/>
        </p:spPr>
        <p:txBody>
          <a:bodyPr wrap="square" rtlCol="0">
            <a:spAutoFit/>
          </a:bodyPr>
          <a:lstStyle/>
          <a:p>
            <a:r>
              <a:rPr lang="en-US" sz="1100" dirty="0">
                <a:solidFill>
                  <a:schemeClr val="bg1"/>
                </a:solidFill>
              </a:rPr>
              <a:t>Evan Amos </a:t>
            </a:r>
            <a:r>
              <a:rPr lang="en-US" sz="1100" dirty="0" err="1">
                <a:solidFill>
                  <a:schemeClr val="bg1"/>
                </a:solidFill>
              </a:rPr>
              <a:t>Reeses</a:t>
            </a:r>
            <a:r>
              <a:rPr lang="en-US" sz="1100" dirty="0">
                <a:solidFill>
                  <a:schemeClr val="bg1"/>
                </a:solidFill>
              </a:rPr>
              <a:t>-PB-Cups-Nov 29 2010 – Wikimedia Commons – USA- 640X231 px- photograph</a:t>
            </a:r>
            <a:endParaRPr lang="en-CA" sz="1100" dirty="0">
              <a:solidFill>
                <a:schemeClr val="bg1"/>
              </a:solidFill>
            </a:endParaRPr>
          </a:p>
        </p:txBody>
      </p:sp>
      <p:pic>
        <p:nvPicPr>
          <p:cNvPr id="6" name="Picture 5" descr="A picture containing gear, food&#10;&#10;Description automatically generated">
            <a:extLst>
              <a:ext uri="{FF2B5EF4-FFF2-40B4-BE49-F238E27FC236}">
                <a16:creationId xmlns:a16="http://schemas.microsoft.com/office/drawing/2014/main" id="{D0428EED-218A-4BFB-A000-0DF33B2E3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698" y="2139443"/>
            <a:ext cx="4388603" cy="1584011"/>
          </a:xfrm>
          <a:prstGeom prst="rect">
            <a:avLst/>
          </a:prstGeom>
        </p:spPr>
      </p:pic>
    </p:spTree>
    <p:extLst>
      <p:ext uri="{BB962C8B-B14F-4D97-AF65-F5344CB8AC3E}">
        <p14:creationId xmlns:p14="http://schemas.microsoft.com/office/powerpoint/2010/main" val="157670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D3DD0D-3B52-41E3-9BD5-8325226AA44A}"/>
              </a:ext>
            </a:extLst>
          </p:cNvPr>
          <p:cNvSpPr>
            <a:spLocks noGrp="1"/>
          </p:cNvSpPr>
          <p:nvPr>
            <p:ph type="ctrTitle"/>
          </p:nvPr>
        </p:nvSpPr>
        <p:spPr>
          <a:xfrm>
            <a:off x="398173" y="757129"/>
            <a:ext cx="4791893" cy="2121538"/>
          </a:xfrm>
        </p:spPr>
        <p:txBody>
          <a:bodyPr/>
          <a:lstStyle/>
          <a:p>
            <a:pPr algn="ctr"/>
            <a:r>
              <a:rPr lang="en-CA" dirty="0"/>
              <a:t>Questions?</a:t>
            </a:r>
            <a:endParaRPr lang="en-US" dirty="0"/>
          </a:p>
        </p:txBody>
      </p:sp>
      <p:sp>
        <p:nvSpPr>
          <p:cNvPr id="2" name="TextBox 1">
            <a:extLst>
              <a:ext uri="{FF2B5EF4-FFF2-40B4-BE49-F238E27FC236}">
                <a16:creationId xmlns:a16="http://schemas.microsoft.com/office/drawing/2014/main" id="{741C5BAE-82B7-4E88-A787-857131DFCDAC}"/>
              </a:ext>
            </a:extLst>
          </p:cNvPr>
          <p:cNvSpPr txBox="1"/>
          <p:nvPr/>
        </p:nvSpPr>
        <p:spPr>
          <a:xfrm>
            <a:off x="1309607" y="3890075"/>
            <a:ext cx="4498924" cy="369332"/>
          </a:xfrm>
          <a:prstGeom prst="rect">
            <a:avLst/>
          </a:prstGeom>
          <a:noFill/>
        </p:spPr>
        <p:txBody>
          <a:bodyPr wrap="none" rtlCol="0">
            <a:spAutoFit/>
          </a:bodyPr>
          <a:lstStyle/>
          <a:p>
            <a:r>
              <a:rPr lang="en-US" dirty="0"/>
              <a:t>Feedback welcome! rmckerlich@bccampus.ca</a:t>
            </a:r>
            <a:endParaRPr lang="en-CA" dirty="0"/>
          </a:p>
        </p:txBody>
      </p:sp>
    </p:spTree>
    <p:extLst>
      <p:ext uri="{BB962C8B-B14F-4D97-AF65-F5344CB8AC3E}">
        <p14:creationId xmlns:p14="http://schemas.microsoft.com/office/powerpoint/2010/main" val="390740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7F850-B24B-422B-BBF8-4833011DBF21}"/>
              </a:ext>
            </a:extLst>
          </p:cNvPr>
          <p:cNvSpPr>
            <a:spLocks noGrp="1"/>
          </p:cNvSpPr>
          <p:nvPr>
            <p:ph type="ctrTitle"/>
          </p:nvPr>
        </p:nvSpPr>
        <p:spPr/>
        <p:txBody>
          <a:bodyPr/>
          <a:lstStyle/>
          <a:p>
            <a:r>
              <a:rPr lang="en-US" dirty="0"/>
              <a:t>Acknowledgement</a:t>
            </a:r>
            <a:endParaRPr lang="en-CA" dirty="0"/>
          </a:p>
        </p:txBody>
      </p:sp>
      <p:sp>
        <p:nvSpPr>
          <p:cNvPr id="5" name="Subtitle 4">
            <a:extLst>
              <a:ext uri="{FF2B5EF4-FFF2-40B4-BE49-F238E27FC236}">
                <a16:creationId xmlns:a16="http://schemas.microsoft.com/office/drawing/2014/main" id="{E9046D1A-63EC-4D29-9834-CE48B5D81F80}"/>
              </a:ext>
            </a:extLst>
          </p:cNvPr>
          <p:cNvSpPr>
            <a:spLocks noGrp="1"/>
          </p:cNvSpPr>
          <p:nvPr>
            <p:ph type="subTitle" idx="1"/>
          </p:nvPr>
        </p:nvSpPr>
        <p:spPr/>
        <p:txBody>
          <a:bodyPr/>
          <a:lstStyle/>
          <a:p>
            <a:r>
              <a:rPr lang="en-CA" i="1" dirty="0"/>
              <a:t>For thousands of years the Syilx (Okanagan) Peoples have walked gently on the </a:t>
            </a:r>
            <a:r>
              <a:rPr lang="en-CA" i="1" dirty="0" err="1"/>
              <a:t>unceded</a:t>
            </a:r>
            <a:r>
              <a:rPr lang="en-CA" i="1" dirty="0"/>
              <a:t> territories where we now live, work, and play. We are committed to building relationships with the first peoples here, one based in honour and respect, and we thank them for their hospitality.</a:t>
            </a:r>
            <a:endParaRPr lang="en-CA" dirty="0"/>
          </a:p>
        </p:txBody>
      </p:sp>
    </p:spTree>
    <p:extLst>
      <p:ext uri="{BB962C8B-B14F-4D97-AF65-F5344CB8AC3E}">
        <p14:creationId xmlns:p14="http://schemas.microsoft.com/office/powerpoint/2010/main" val="187185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FF676-8CB1-4808-8ED6-3D276BFBFC51}"/>
              </a:ext>
            </a:extLst>
          </p:cNvPr>
          <p:cNvSpPr>
            <a:spLocks noGrp="1"/>
          </p:cNvSpPr>
          <p:nvPr>
            <p:ph type="ctrTitle"/>
          </p:nvPr>
        </p:nvSpPr>
        <p:spPr>
          <a:xfrm>
            <a:off x="1143000" y="1825974"/>
            <a:ext cx="6858000" cy="1004957"/>
          </a:xfrm>
        </p:spPr>
        <p:txBody>
          <a:bodyPr>
            <a:normAutofit/>
          </a:bodyPr>
          <a:lstStyle/>
          <a:p>
            <a:r>
              <a:rPr lang="en-CA" sz="4000" dirty="0">
                <a:solidFill>
                  <a:schemeClr val="tx1"/>
                </a:solidFill>
                <a:latin typeface="Helvetica Neue Light" charset="0"/>
                <a:ea typeface="Helvetica Neue Light" charset="0"/>
                <a:cs typeface="Helvetica Neue Light" charset="0"/>
              </a:rPr>
              <a:t>Who Is Ross?</a:t>
            </a:r>
          </a:p>
        </p:txBody>
      </p:sp>
    </p:spTree>
    <p:extLst>
      <p:ext uri="{BB962C8B-B14F-4D97-AF65-F5344CB8AC3E}">
        <p14:creationId xmlns:p14="http://schemas.microsoft.com/office/powerpoint/2010/main" val="28618010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90E6D1-4851-4C98-8D35-7AD0E5DD8C17}"/>
              </a:ext>
            </a:extLst>
          </p:cNvPr>
          <p:cNvSpPr>
            <a:spLocks noGrp="1"/>
          </p:cNvSpPr>
          <p:nvPr>
            <p:ph type="ctrTitle"/>
          </p:nvPr>
        </p:nvSpPr>
        <p:spPr/>
        <p:txBody>
          <a:bodyPr/>
          <a:lstStyle/>
          <a:p>
            <a:r>
              <a:rPr lang="en-US" dirty="0"/>
              <a:t>Who are you?</a:t>
            </a:r>
            <a:endParaRPr lang="en-CA" dirty="0"/>
          </a:p>
        </p:txBody>
      </p:sp>
      <p:sp>
        <p:nvSpPr>
          <p:cNvPr id="5" name="Subtitle 4">
            <a:extLst>
              <a:ext uri="{FF2B5EF4-FFF2-40B4-BE49-F238E27FC236}">
                <a16:creationId xmlns:a16="http://schemas.microsoft.com/office/drawing/2014/main" id="{D94DFADD-9CDF-4B82-8B56-11FB6E3E6493}"/>
              </a:ext>
            </a:extLst>
          </p:cNvPr>
          <p:cNvSpPr>
            <a:spLocks noGrp="1"/>
          </p:cNvSpPr>
          <p:nvPr>
            <p:ph type="subTitle" idx="1"/>
          </p:nvPr>
        </p:nvSpPr>
        <p:spPr/>
        <p:txBody>
          <a:bodyPr/>
          <a:lstStyle/>
          <a:p>
            <a:r>
              <a:rPr lang="en-US" dirty="0"/>
              <a:t>How many participants here are currently part – or have been a member - of an open education group?</a:t>
            </a:r>
            <a:endParaRPr lang="en-CA" dirty="0"/>
          </a:p>
        </p:txBody>
      </p:sp>
    </p:spTree>
    <p:extLst>
      <p:ext uri="{BB962C8B-B14F-4D97-AF65-F5344CB8AC3E}">
        <p14:creationId xmlns:p14="http://schemas.microsoft.com/office/powerpoint/2010/main" val="427619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7FF676-8CB1-4808-8ED6-3D276BFBFC51}"/>
              </a:ext>
            </a:extLst>
          </p:cNvPr>
          <p:cNvSpPr>
            <a:spLocks noGrp="1"/>
          </p:cNvSpPr>
          <p:nvPr>
            <p:ph type="ctrTitle"/>
          </p:nvPr>
        </p:nvSpPr>
        <p:spPr/>
        <p:txBody>
          <a:bodyPr>
            <a:normAutofit fontScale="90000"/>
          </a:bodyPr>
          <a:lstStyle/>
          <a:p>
            <a:r>
              <a:rPr lang="en-CA" sz="4000" dirty="0">
                <a:solidFill>
                  <a:schemeClr val="tx1"/>
                </a:solidFill>
                <a:latin typeface="Helvetica Neue Light" charset="0"/>
                <a:ea typeface="Helvetica Neue Light" charset="0"/>
                <a:cs typeface="Helvetica Neue Light" charset="0"/>
              </a:rPr>
              <a:t>Open Education is all about relationships.</a:t>
            </a:r>
          </a:p>
        </p:txBody>
      </p:sp>
      <p:sp>
        <p:nvSpPr>
          <p:cNvPr id="2" name="Content Placeholder 1">
            <a:extLst>
              <a:ext uri="{FF2B5EF4-FFF2-40B4-BE49-F238E27FC236}">
                <a16:creationId xmlns:a16="http://schemas.microsoft.com/office/drawing/2014/main" id="{AA89758F-3D06-41DF-9F85-05ADB43D1C88}"/>
              </a:ext>
            </a:extLst>
          </p:cNvPr>
          <p:cNvSpPr>
            <a:spLocks noGrp="1"/>
          </p:cNvSpPr>
          <p:nvPr>
            <p:ph type="subTitle" idx="1"/>
          </p:nvPr>
        </p:nvSpPr>
        <p:spPr/>
        <p:txBody>
          <a:bodyPr/>
          <a:lstStyle/>
          <a:p>
            <a:endParaRPr lang="en-CA" dirty="0">
              <a:solidFill>
                <a:schemeClr val="bg1"/>
              </a:solidFill>
            </a:endParaRPr>
          </a:p>
        </p:txBody>
      </p:sp>
      <p:pic>
        <p:nvPicPr>
          <p:cNvPr id="5" name="Picture 4" descr="Two people sitting at a table&#10;&#10;Description automatically generated">
            <a:extLst>
              <a:ext uri="{FF2B5EF4-FFF2-40B4-BE49-F238E27FC236}">
                <a16:creationId xmlns:a16="http://schemas.microsoft.com/office/drawing/2014/main" id="{6BCD783D-D26E-41B1-A690-2E73911CD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856" y="1863346"/>
            <a:ext cx="4326287" cy="2976485"/>
          </a:xfrm>
          <a:prstGeom prst="rect">
            <a:avLst/>
          </a:prstGeom>
        </p:spPr>
      </p:pic>
      <p:sp>
        <p:nvSpPr>
          <p:cNvPr id="3" name="TextBox 2">
            <a:extLst>
              <a:ext uri="{FF2B5EF4-FFF2-40B4-BE49-F238E27FC236}">
                <a16:creationId xmlns:a16="http://schemas.microsoft.com/office/drawing/2014/main" id="{3B78662C-19C5-44C6-AF81-48E5AFF00A18}"/>
              </a:ext>
            </a:extLst>
          </p:cNvPr>
          <p:cNvSpPr txBox="1"/>
          <p:nvPr/>
        </p:nvSpPr>
        <p:spPr>
          <a:xfrm flipH="1">
            <a:off x="371183" y="3305869"/>
            <a:ext cx="1497139" cy="369332"/>
          </a:xfrm>
          <a:prstGeom prst="rect">
            <a:avLst/>
          </a:prstGeom>
          <a:noFill/>
        </p:spPr>
        <p:txBody>
          <a:bodyPr wrap="square" rtlCol="0">
            <a:spAutoFit/>
          </a:bodyPr>
          <a:lstStyle/>
          <a:p>
            <a:r>
              <a:rPr lang="en-US" dirty="0"/>
              <a:t>CC 0 </a:t>
            </a:r>
            <a:r>
              <a:rPr lang="en-US" dirty="0" err="1"/>
              <a:t>RawPixel</a:t>
            </a:r>
            <a:endParaRPr lang="en-CA" dirty="0"/>
          </a:p>
        </p:txBody>
      </p:sp>
    </p:spTree>
    <p:extLst>
      <p:ext uri="{BB962C8B-B14F-4D97-AF65-F5344CB8AC3E}">
        <p14:creationId xmlns:p14="http://schemas.microsoft.com/office/powerpoint/2010/main" val="26028924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Genesis of ideas</a:t>
            </a:r>
          </a:p>
        </p:txBody>
      </p:sp>
      <p:sp>
        <p:nvSpPr>
          <p:cNvPr id="5" name="Content Placeholder 4"/>
          <p:cNvSpPr>
            <a:spLocks noGrp="1"/>
          </p:cNvSpPr>
          <p:nvPr>
            <p:ph idx="1"/>
          </p:nvPr>
        </p:nvSpPr>
        <p:spPr/>
        <p:txBody>
          <a:bodyPr/>
          <a:lstStyle/>
          <a:p>
            <a:r>
              <a:rPr lang="en-US" dirty="0"/>
              <a:t>Nicole Finkbeiner, OpenStax Institutional Partner Program</a:t>
            </a:r>
          </a:p>
          <a:p>
            <a:r>
              <a:rPr lang="en-US" dirty="0"/>
              <a:t>My own experience in open working groups:</a:t>
            </a:r>
          </a:p>
          <a:p>
            <a:pPr marL="0" indent="0">
              <a:buNone/>
            </a:pPr>
            <a:endParaRPr lang="en-US" dirty="0"/>
          </a:p>
          <a:p>
            <a:endParaRPr lang="en-US" dirty="0"/>
          </a:p>
          <a:p>
            <a:endParaRPr lang="en-US" dirty="0"/>
          </a:p>
        </p:txBody>
      </p:sp>
      <p:graphicFrame>
        <p:nvGraphicFramePr>
          <p:cNvPr id="2" name="Table 2">
            <a:extLst>
              <a:ext uri="{FF2B5EF4-FFF2-40B4-BE49-F238E27FC236}">
                <a16:creationId xmlns:a16="http://schemas.microsoft.com/office/drawing/2014/main" id="{CBA314A4-6DA4-49E5-AE3E-6795485865C4}"/>
              </a:ext>
            </a:extLst>
          </p:cNvPr>
          <p:cNvGraphicFramePr>
            <a:graphicFrameLocks noGrp="1"/>
          </p:cNvGraphicFramePr>
          <p:nvPr>
            <p:extLst>
              <p:ext uri="{D42A27DB-BD31-4B8C-83A1-F6EECF244321}">
                <p14:modId xmlns:p14="http://schemas.microsoft.com/office/powerpoint/2010/main" val="1725827095"/>
              </p:ext>
            </p:extLst>
          </p:nvPr>
        </p:nvGraphicFramePr>
        <p:xfrm>
          <a:off x="2753532" y="2587551"/>
          <a:ext cx="3636936" cy="1038860"/>
        </p:xfrm>
        <a:graphic>
          <a:graphicData uri="http://schemas.openxmlformats.org/drawingml/2006/table">
            <a:tbl>
              <a:tblPr firstRow="1" bandRow="1">
                <a:tableStyleId>{5C22544A-7EE6-4342-B048-85BDC9FD1C3A}</a:tableStyleId>
              </a:tblPr>
              <a:tblGrid>
                <a:gridCol w="2807776">
                  <a:extLst>
                    <a:ext uri="{9D8B030D-6E8A-4147-A177-3AD203B41FA5}">
                      <a16:colId xmlns:a16="http://schemas.microsoft.com/office/drawing/2014/main" val="2708118283"/>
                    </a:ext>
                  </a:extLst>
                </a:gridCol>
                <a:gridCol w="829160">
                  <a:extLst>
                    <a:ext uri="{9D8B030D-6E8A-4147-A177-3AD203B41FA5}">
                      <a16:colId xmlns:a16="http://schemas.microsoft.com/office/drawing/2014/main" val="1135183512"/>
                    </a:ext>
                  </a:extLst>
                </a:gridCol>
              </a:tblGrid>
              <a:tr h="0">
                <a:tc>
                  <a:txBody>
                    <a:bodyPr/>
                    <a:lstStyle/>
                    <a:p>
                      <a:r>
                        <a:rPr lang="en-US" dirty="0"/>
                        <a:t>Open Education Groups</a:t>
                      </a:r>
                      <a:endParaRPr lang="en-CA" dirty="0"/>
                    </a:p>
                  </a:txBody>
                  <a:tcPr/>
                </a:tc>
                <a:tc>
                  <a:txBody>
                    <a:bodyPr/>
                    <a:lstStyle/>
                    <a:p>
                      <a:endParaRPr lang="en-CA"/>
                    </a:p>
                  </a:txBody>
                  <a:tcPr/>
                </a:tc>
                <a:extLst>
                  <a:ext uri="{0D108BD9-81ED-4DB2-BD59-A6C34878D82A}">
                    <a16:rowId xmlns:a16="http://schemas.microsoft.com/office/drawing/2014/main" val="1617705101"/>
                  </a:ext>
                </a:extLst>
              </a:tr>
              <a:tr h="370840">
                <a:tc>
                  <a:txBody>
                    <a:bodyPr/>
                    <a:lstStyle/>
                    <a:p>
                      <a:r>
                        <a:rPr lang="en-US" b="1" dirty="0"/>
                        <a:t>Passion</a:t>
                      </a:r>
                      <a:endParaRPr lang="en-CA" b="1" dirty="0"/>
                    </a:p>
                  </a:txBody>
                  <a:tcPr/>
                </a:tc>
                <a:tc>
                  <a:txBody>
                    <a:bodyPr/>
                    <a:lstStyle/>
                    <a:p>
                      <a:endParaRPr lang="en-CA" dirty="0"/>
                    </a:p>
                  </a:txBody>
                  <a:tcPr/>
                </a:tc>
                <a:extLst>
                  <a:ext uri="{0D108BD9-81ED-4DB2-BD59-A6C34878D82A}">
                    <a16:rowId xmlns:a16="http://schemas.microsoft.com/office/drawing/2014/main" val="542439067"/>
                  </a:ext>
                </a:extLst>
              </a:tr>
              <a:tr h="370840">
                <a:tc>
                  <a:txBody>
                    <a:bodyPr/>
                    <a:lstStyle/>
                    <a:p>
                      <a:r>
                        <a:rPr lang="en-US" b="1" dirty="0"/>
                        <a:t>Progress</a:t>
                      </a:r>
                      <a:endParaRPr lang="en-CA" b="1" dirty="0"/>
                    </a:p>
                  </a:txBody>
                  <a:tcPr/>
                </a:tc>
                <a:tc>
                  <a:txBody>
                    <a:bodyPr/>
                    <a:lstStyle/>
                    <a:p>
                      <a:endParaRPr lang="en-CA" dirty="0"/>
                    </a:p>
                  </a:txBody>
                  <a:tcPr/>
                </a:tc>
                <a:extLst>
                  <a:ext uri="{0D108BD9-81ED-4DB2-BD59-A6C34878D82A}">
                    <a16:rowId xmlns:a16="http://schemas.microsoft.com/office/drawing/2014/main" val="3160142461"/>
                  </a:ext>
                </a:extLst>
              </a:tr>
            </a:tbl>
          </a:graphicData>
        </a:graphic>
      </p:graphicFrame>
      <p:pic>
        <p:nvPicPr>
          <p:cNvPr id="7" name="Graphic 6" descr="Checkmark">
            <a:extLst>
              <a:ext uri="{FF2B5EF4-FFF2-40B4-BE49-F238E27FC236}">
                <a16:creationId xmlns:a16="http://schemas.microsoft.com/office/drawing/2014/main" id="{5AEEFAC5-9EA6-4170-B74D-337646BE7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8333" y="2587551"/>
            <a:ext cx="621727" cy="621727"/>
          </a:xfrm>
          <a:prstGeom prst="rect">
            <a:avLst/>
          </a:prstGeom>
        </p:spPr>
      </p:pic>
      <p:pic>
        <p:nvPicPr>
          <p:cNvPr id="9" name="Graphic 8" descr="Help">
            <a:extLst>
              <a:ext uri="{FF2B5EF4-FFF2-40B4-BE49-F238E27FC236}">
                <a16:creationId xmlns:a16="http://schemas.microsoft.com/office/drawing/2014/main" id="{4A616DCA-AC13-4478-A9C0-10B1A5AE46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8333" y="3163517"/>
            <a:ext cx="564096" cy="564096"/>
          </a:xfrm>
          <a:prstGeom prst="rect">
            <a:avLst/>
          </a:prstGeom>
        </p:spPr>
      </p:pic>
    </p:spTree>
    <p:extLst>
      <p:ext uri="{BB962C8B-B14F-4D97-AF65-F5344CB8AC3E}">
        <p14:creationId xmlns:p14="http://schemas.microsoft.com/office/powerpoint/2010/main" val="308442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and Open Education</a:t>
            </a:r>
          </a:p>
        </p:txBody>
      </p:sp>
      <p:graphicFrame>
        <p:nvGraphicFramePr>
          <p:cNvPr id="3" name="Content Placeholder 2">
            <a:extLst>
              <a:ext uri="{FF2B5EF4-FFF2-40B4-BE49-F238E27FC236}">
                <a16:creationId xmlns:a16="http://schemas.microsoft.com/office/drawing/2014/main" id="{8F709529-4E84-4FB6-AB8A-A29722B161D8}"/>
              </a:ext>
            </a:extLst>
          </p:cNvPr>
          <p:cNvGraphicFramePr>
            <a:graphicFrameLocks noGrp="1"/>
          </p:cNvGraphicFramePr>
          <p:nvPr>
            <p:ph idx="1"/>
            <p:extLst>
              <p:ext uri="{D42A27DB-BD31-4B8C-83A1-F6EECF244321}">
                <p14:modId xmlns:p14="http://schemas.microsoft.com/office/powerpoint/2010/main" val="1932217220"/>
              </p:ext>
            </p:extLst>
          </p:nvPr>
        </p:nvGraphicFramePr>
        <p:xfrm>
          <a:off x="628650" y="1370013"/>
          <a:ext cx="7886700" cy="2744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idx="10"/>
          </p:nvPr>
        </p:nvSpPr>
        <p:spPr/>
        <p:txBody>
          <a:bodyPr/>
          <a:lstStyle/>
          <a:p>
            <a:endParaRPr lang="en-US" dirty="0"/>
          </a:p>
        </p:txBody>
      </p:sp>
    </p:spTree>
    <p:extLst>
      <p:ext uri="{BB962C8B-B14F-4D97-AF65-F5344CB8AC3E}">
        <p14:creationId xmlns:p14="http://schemas.microsoft.com/office/powerpoint/2010/main" val="201920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Applying Kanban To Open Education</a:t>
            </a:r>
          </a:p>
        </p:txBody>
      </p:sp>
      <p:sp>
        <p:nvSpPr>
          <p:cNvPr id="5" name="Content Placeholder 4"/>
          <p:cNvSpPr>
            <a:spLocks noGrp="1"/>
          </p:cNvSpPr>
          <p:nvPr>
            <p:ph idx="1"/>
          </p:nvPr>
        </p:nvSpPr>
        <p:spPr/>
        <p:txBody>
          <a:bodyPr/>
          <a:lstStyle/>
          <a:p>
            <a:endParaRPr lang="en-US" dirty="0"/>
          </a:p>
          <a:p>
            <a:endParaRPr lang="en-US" dirty="0"/>
          </a:p>
        </p:txBody>
      </p:sp>
      <p:sp>
        <p:nvSpPr>
          <p:cNvPr id="6" name="TextBox 5">
            <a:extLst>
              <a:ext uri="{FF2B5EF4-FFF2-40B4-BE49-F238E27FC236}">
                <a16:creationId xmlns:a16="http://schemas.microsoft.com/office/drawing/2014/main" id="{164204C8-342D-44F6-A337-7D2AEC8DA95D}"/>
              </a:ext>
            </a:extLst>
          </p:cNvPr>
          <p:cNvSpPr txBox="1"/>
          <p:nvPr/>
        </p:nvSpPr>
        <p:spPr>
          <a:xfrm>
            <a:off x="8066868" y="4320370"/>
            <a:ext cx="759417" cy="338554"/>
          </a:xfrm>
          <a:prstGeom prst="rect">
            <a:avLst/>
          </a:prstGeom>
          <a:noFill/>
        </p:spPr>
        <p:txBody>
          <a:bodyPr wrap="square" rtlCol="0">
            <a:spAutoFit/>
          </a:bodyPr>
          <a:lstStyle/>
          <a:p>
            <a:r>
              <a:rPr lang="en-US" sz="1600" dirty="0">
                <a:solidFill>
                  <a:schemeClr val="bg1"/>
                </a:solidFill>
              </a:rPr>
              <a:t>Open</a:t>
            </a:r>
            <a:endParaRPr lang="en-CA" sz="1600" dirty="0">
              <a:solidFill>
                <a:schemeClr val="bg1"/>
              </a:solidFill>
            </a:endParaRPr>
          </a:p>
        </p:txBody>
      </p:sp>
      <p:pic>
        <p:nvPicPr>
          <p:cNvPr id="3" name="Picture 2" descr="A screenshot of a cell phone&#10;&#10;Description automatically generated">
            <a:extLst>
              <a:ext uri="{FF2B5EF4-FFF2-40B4-BE49-F238E27FC236}">
                <a16:creationId xmlns:a16="http://schemas.microsoft.com/office/drawing/2014/main" id="{3B976D17-4367-464E-A073-D59C76971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5644"/>
            <a:ext cx="9144000" cy="2903524"/>
          </a:xfrm>
          <a:prstGeom prst="rect">
            <a:avLst/>
          </a:prstGeom>
        </p:spPr>
      </p:pic>
    </p:spTree>
    <p:extLst>
      <p:ext uri="{BB962C8B-B14F-4D97-AF65-F5344CB8AC3E}">
        <p14:creationId xmlns:p14="http://schemas.microsoft.com/office/powerpoint/2010/main" val="155085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OpenEd.ca</a:t>
            </a:r>
          </a:p>
        </p:txBody>
      </p:sp>
      <p:graphicFrame>
        <p:nvGraphicFramePr>
          <p:cNvPr id="3" name="Content Placeholder 2">
            <a:extLst>
              <a:ext uri="{FF2B5EF4-FFF2-40B4-BE49-F238E27FC236}">
                <a16:creationId xmlns:a16="http://schemas.microsoft.com/office/drawing/2014/main" id="{8F709529-4E84-4FB6-AB8A-A29722B161D8}"/>
              </a:ext>
            </a:extLst>
          </p:cNvPr>
          <p:cNvGraphicFramePr>
            <a:graphicFrameLocks noGrp="1"/>
          </p:cNvGraphicFramePr>
          <p:nvPr>
            <p:ph idx="1"/>
            <p:extLst>
              <p:ext uri="{D42A27DB-BD31-4B8C-83A1-F6EECF244321}">
                <p14:modId xmlns:p14="http://schemas.microsoft.com/office/powerpoint/2010/main" val="2917181938"/>
              </p:ext>
            </p:extLst>
          </p:nvPr>
        </p:nvGraphicFramePr>
        <p:xfrm>
          <a:off x="628650" y="1370013"/>
          <a:ext cx="7886700" cy="2744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A screenshot of a cell phone&#10;&#10;Description automatically generated">
            <a:extLst>
              <a:ext uri="{FF2B5EF4-FFF2-40B4-BE49-F238E27FC236}">
                <a16:creationId xmlns:a16="http://schemas.microsoft.com/office/drawing/2014/main" id="{564C793A-41A7-4B5C-A35D-07E4EE131E9B}"/>
              </a:ext>
            </a:extLst>
          </p:cNvPr>
          <p:cNvPicPr>
            <a:picLocks noGrp="1" noChangeAspect="1"/>
          </p:cNvPicPr>
          <p:nvPr>
            <p:ph idx="10"/>
          </p:nvPr>
        </p:nvPicPr>
        <p:blipFill>
          <a:blip r:embed="rId8">
            <a:extLst>
              <a:ext uri="{28A0092B-C50C-407E-A947-70E740481C1C}">
                <a14:useLocalDpi xmlns:a14="http://schemas.microsoft.com/office/drawing/2010/main" val="0"/>
              </a:ext>
            </a:extLst>
          </a:blip>
          <a:stretch>
            <a:fillRect/>
          </a:stretch>
        </p:blipFill>
        <p:spPr>
          <a:xfrm>
            <a:off x="1883391" y="1178122"/>
            <a:ext cx="5377218" cy="3128567"/>
          </a:xfrm>
        </p:spPr>
      </p:pic>
    </p:spTree>
    <p:extLst>
      <p:ext uri="{BB962C8B-B14F-4D97-AF65-F5344CB8AC3E}">
        <p14:creationId xmlns:p14="http://schemas.microsoft.com/office/powerpoint/2010/main" val="343263985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30723</TotalTime>
  <Words>600</Words>
  <Application>Microsoft Office PowerPoint</Application>
  <PresentationFormat>On-screen Show (16:9)</PresentationFormat>
  <Paragraphs>88</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 Neue</vt:lpstr>
      <vt:lpstr>Helvetica Neue Light</vt:lpstr>
      <vt:lpstr>Office Theme</vt:lpstr>
      <vt:lpstr>An Unlikely Mix?</vt:lpstr>
      <vt:lpstr>Acknowledgement</vt:lpstr>
      <vt:lpstr>Who Is Ross?</vt:lpstr>
      <vt:lpstr>Who are you?</vt:lpstr>
      <vt:lpstr>Open Education is all about relationships.</vt:lpstr>
      <vt:lpstr>Genesis of ideas</vt:lpstr>
      <vt:lpstr>Business and Open Education</vt:lpstr>
      <vt:lpstr>Applying Kanban To Open Education</vt:lpstr>
      <vt:lpstr>OpenEd.ca</vt:lpstr>
      <vt:lpstr>Applying Kanban To Open Education</vt:lpstr>
      <vt:lpstr>Poll</vt:lpstr>
      <vt:lpstr>Applying Sales To Open Education</vt:lpstr>
      <vt:lpstr>Applying Sales and Kanban to Open Education</vt:lpstr>
      <vt:lpstr>Applying Marketing To Open Education</vt:lpstr>
      <vt:lpstr>Applying Marketing and Kanban to Open Education</vt:lpstr>
      <vt:lpstr>Open Education is all about relationships.</vt:lpstr>
      <vt:lpstr>Wrapping Up</vt:lpstr>
      <vt:lpstr>Is it really an unlikely mix? Or?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OER</dc:title>
  <dc:creator>Josie Gray</dc:creator>
  <cp:lastModifiedBy>Ross McKerlich</cp:lastModifiedBy>
  <cp:revision>68</cp:revision>
  <dcterms:created xsi:type="dcterms:W3CDTF">2019-05-27T21:54:05Z</dcterms:created>
  <dcterms:modified xsi:type="dcterms:W3CDTF">2020-03-09T21:33:30Z</dcterms:modified>
</cp:coreProperties>
</file>